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05"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 id="301" r:id="rId44"/>
    <p:sldId id="302" r:id="rId45"/>
    <p:sldId id="303" r:id="rId46"/>
    <p:sldId id="3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135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5407D69-DA4D-478C-BFCD-A45A8561B795}" type="datetimeFigureOut">
              <a:rPr lang="en-US" smtClean="0"/>
              <a:t>9/14/2023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21247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B5407D69-DA4D-478C-BFCD-A45A8561B795}" type="datetimeFigureOut">
              <a:rPr lang="en-US" smtClean="0"/>
              <a:t>9/14/2023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376969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B5407D69-DA4D-478C-BFCD-A45A8561B795}" type="datetimeFigureOut">
              <a:rPr lang="en-US" smtClean="0"/>
              <a:t>9/14/2023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116842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B5407D69-DA4D-478C-BFCD-A45A8561B795}" type="datetimeFigureOut">
              <a:rPr lang="en-US" smtClean="0"/>
              <a:t>9/14/2023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144886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5407D69-DA4D-478C-BFCD-A45A8561B795}" type="datetimeFigureOut">
              <a:rPr lang="en-US" smtClean="0"/>
              <a:t>9/14/2023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228993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B5407D69-DA4D-478C-BFCD-A45A8561B795}" type="datetimeFigureOut">
              <a:rPr lang="en-US" smtClean="0"/>
              <a:t>9/14/2023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58199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B5407D69-DA4D-478C-BFCD-A45A8561B795}" type="datetimeFigureOut">
              <a:rPr lang="en-US" smtClean="0"/>
              <a:t>9/14/2023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252403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5407D69-DA4D-478C-BFCD-A45A8561B795}" type="datetimeFigureOut">
              <a:rPr lang="en-US" smtClean="0"/>
              <a:t>9/14/2023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75563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5407D69-DA4D-478C-BFCD-A45A8561B795}" type="datetimeFigureOut">
              <a:rPr lang="en-US" smtClean="0"/>
              <a:t>9/14/2023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113258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5407D69-DA4D-478C-BFCD-A45A8561B795}" type="datetimeFigureOut">
              <a:rPr lang="en-US" smtClean="0"/>
              <a:t>9/14/2023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12282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5407D69-DA4D-478C-BFCD-A45A8561B795}" type="datetimeFigureOut">
              <a:rPr lang="en-US" smtClean="0"/>
              <a:t>9/14/2023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17DC23-8BAB-4804-B72F-13947E136F68}" type="slidenum">
              <a:rPr lang="en-US" smtClean="0"/>
              <a:t>‹#›</a:t>
            </a:fld>
            <a:endParaRPr lang="en-US"/>
          </a:p>
        </p:txBody>
      </p:sp>
    </p:spTree>
    <p:extLst>
      <p:ext uri="{BB962C8B-B14F-4D97-AF65-F5344CB8AC3E}">
        <p14:creationId xmlns:p14="http://schemas.microsoft.com/office/powerpoint/2010/main" val="233776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07D69-DA4D-478C-BFCD-A45A8561B795}" type="datetimeFigureOut">
              <a:rPr lang="en-US" smtClean="0"/>
              <a:t>9/14/2023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7DC23-8BAB-4804-B72F-13947E136F68}" type="slidenum">
              <a:rPr lang="en-US" smtClean="0"/>
              <a:t>‹#›</a:t>
            </a:fld>
            <a:endParaRPr lang="en-US"/>
          </a:p>
        </p:txBody>
      </p:sp>
    </p:spTree>
    <p:extLst>
      <p:ext uri="{BB962C8B-B14F-4D97-AF65-F5344CB8AC3E}">
        <p14:creationId xmlns:p14="http://schemas.microsoft.com/office/powerpoint/2010/main" val="2750859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sz="8800" b="1" dirty="0" err="1">
                <a:solidFill>
                  <a:schemeClr val="accent2">
                    <a:lumMod val="75000"/>
                  </a:schemeClr>
                </a:solidFill>
                <a:latin typeface="Andalus" pitchFamily="18" charset="-78"/>
                <a:cs typeface="Andalus" pitchFamily="18" charset="-78"/>
              </a:rPr>
              <a:t>الكاربوهيدرات</a:t>
            </a:r>
            <a:endParaRPr lang="en-US" b="1" dirty="0">
              <a:solidFill>
                <a:schemeClr val="accent2">
                  <a:lumMod val="75000"/>
                </a:schemeClr>
              </a:solidFill>
              <a:latin typeface="Andalus" pitchFamily="18" charset="-78"/>
              <a:cs typeface="Andalus" pitchFamily="18" charset="-78"/>
            </a:endParaRPr>
          </a:p>
        </p:txBody>
      </p:sp>
      <p:sp>
        <p:nvSpPr>
          <p:cNvPr id="3" name="عنوان فرعي 2"/>
          <p:cNvSpPr>
            <a:spLocks noGrp="1"/>
          </p:cNvSpPr>
          <p:nvPr>
            <p:ph type="subTitle" idx="1"/>
          </p:nvPr>
        </p:nvSpPr>
        <p:spPr/>
        <p:txBody>
          <a:bodyPr/>
          <a:lstStyle/>
          <a:p>
            <a:r>
              <a:rPr lang="ar-IQ" sz="4000" b="1" dirty="0" err="1"/>
              <a:t>م</a:t>
            </a:r>
            <a:r>
              <a:rPr lang="ar-IQ" sz="4800" b="1" dirty="0" err="1"/>
              <a:t>.م</a:t>
            </a:r>
            <a:r>
              <a:rPr lang="ar-IQ" sz="4000" b="1" dirty="0"/>
              <a:t>. حنين خالد </a:t>
            </a:r>
            <a:r>
              <a:rPr lang="ar-IQ" sz="4000" b="1" dirty="0" err="1"/>
              <a:t>ثويني</a:t>
            </a:r>
            <a:r>
              <a:rPr lang="ar-IQ" dirty="0"/>
              <a:t> </a:t>
            </a:r>
            <a:endParaRPr lang="en-US" dirty="0"/>
          </a:p>
        </p:txBody>
      </p:sp>
    </p:spTree>
    <p:extLst>
      <p:ext uri="{BB962C8B-B14F-4D97-AF65-F5344CB8AC3E}">
        <p14:creationId xmlns:p14="http://schemas.microsoft.com/office/powerpoint/2010/main" val="103165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332656"/>
            <a:ext cx="8424936" cy="2677656"/>
          </a:xfrm>
          <a:prstGeom prst="rect">
            <a:avLst/>
          </a:prstGeom>
        </p:spPr>
        <p:txBody>
          <a:bodyPr wrap="square">
            <a:spAutoFit/>
          </a:bodyPr>
          <a:lstStyle/>
          <a:p>
            <a:pPr algn="just" rtl="1"/>
            <a:r>
              <a:rPr lang="ar-IQ" sz="2400" b="1" dirty="0"/>
              <a:t>يعتبر </a:t>
            </a:r>
            <a:r>
              <a:rPr lang="ar-IQ" sz="2400" b="1" dirty="0" err="1"/>
              <a:t>الكليسرديهايد</a:t>
            </a:r>
            <a:r>
              <a:rPr lang="ar-IQ" sz="2400" b="1" dirty="0"/>
              <a:t> السكر الاساسي لجميع السكريات الاحادية </a:t>
            </a:r>
            <a:r>
              <a:rPr lang="ar-IQ" sz="2400" b="1" dirty="0" err="1"/>
              <a:t>الالديهايدية</a:t>
            </a:r>
            <a:r>
              <a:rPr lang="ar-IQ" sz="2400" b="1" dirty="0"/>
              <a:t> حيث تشتق منه جميع السكريات الاحادية الاعلى </a:t>
            </a:r>
            <a:r>
              <a:rPr lang="ar-IQ" sz="2400" b="1" dirty="0" err="1"/>
              <a:t>باضافة</a:t>
            </a:r>
            <a:r>
              <a:rPr lang="ar-IQ" sz="2400" b="1" dirty="0"/>
              <a:t> مجموعة </a:t>
            </a:r>
            <a:r>
              <a:rPr lang="en-US" sz="2400" b="1" dirty="0"/>
              <a:t>CHOH </a:t>
            </a:r>
            <a:r>
              <a:rPr lang="ar-IQ" sz="2400" b="1" dirty="0"/>
              <a:t>الى ما بعد المجموعة الفعالة .</a:t>
            </a:r>
            <a:endParaRPr lang="en-US" sz="2400" b="1" dirty="0"/>
          </a:p>
          <a:p>
            <a:pPr algn="just" rtl="1"/>
            <a:endParaRPr lang="ar-IQ" sz="2400" b="1" dirty="0"/>
          </a:p>
          <a:p>
            <a:pPr algn="just" rtl="1"/>
            <a:r>
              <a:rPr lang="ar-IQ" sz="2400" b="1" dirty="0"/>
              <a:t>اما الاسيتون ثنائي </a:t>
            </a:r>
            <a:r>
              <a:rPr lang="ar-IQ" sz="2400" b="1" dirty="0" err="1"/>
              <a:t>الهيدروكسيل</a:t>
            </a:r>
            <a:r>
              <a:rPr lang="ar-IQ" sz="2400" b="1" dirty="0"/>
              <a:t> فيعتبر السكر الاساسي لبناء جميع السكريات الكيتونية ومنه تشتق السكريات الاعلى </a:t>
            </a:r>
            <a:r>
              <a:rPr lang="ar-IQ" sz="2400" b="1" dirty="0" err="1"/>
              <a:t>بأضافة</a:t>
            </a:r>
            <a:r>
              <a:rPr lang="ar-IQ" sz="2400" b="1" dirty="0"/>
              <a:t> مجموعة </a:t>
            </a:r>
            <a:r>
              <a:rPr lang="en-US" sz="2400" b="1" dirty="0"/>
              <a:t>CHOH </a:t>
            </a:r>
            <a:r>
              <a:rPr lang="ar-IQ" sz="2400" b="1" dirty="0"/>
              <a:t>الى ما بعد المجموعة الفعالة .</a:t>
            </a:r>
            <a:endParaRPr lang="en-US" sz="2400" b="1" dirty="0"/>
          </a:p>
        </p:txBody>
      </p:sp>
    </p:spTree>
    <p:extLst>
      <p:ext uri="{BB962C8B-B14F-4D97-AF65-F5344CB8AC3E}">
        <p14:creationId xmlns:p14="http://schemas.microsoft.com/office/powerpoint/2010/main" val="209245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7856"/>
            <a:ext cx="8712968" cy="4708981"/>
          </a:xfrm>
          <a:prstGeom prst="rect">
            <a:avLst/>
          </a:prstGeom>
        </p:spPr>
        <p:txBody>
          <a:bodyPr wrap="square">
            <a:spAutoFit/>
          </a:bodyPr>
          <a:lstStyle/>
          <a:p>
            <a:pPr algn="just" rtl="1"/>
            <a:r>
              <a:rPr lang="ar-IQ" sz="2800" b="1" dirty="0" err="1">
                <a:solidFill>
                  <a:schemeClr val="accent2">
                    <a:lumMod val="75000"/>
                  </a:schemeClr>
                </a:solidFill>
              </a:rPr>
              <a:t>الايزومرية</a:t>
            </a:r>
            <a:r>
              <a:rPr lang="ar-IQ" sz="2800" b="1" dirty="0">
                <a:solidFill>
                  <a:schemeClr val="accent2">
                    <a:lumMod val="75000"/>
                  </a:schemeClr>
                </a:solidFill>
              </a:rPr>
              <a:t> </a:t>
            </a:r>
            <a:r>
              <a:rPr lang="ar-IQ" sz="2800" b="1" dirty="0" smtClean="0">
                <a:solidFill>
                  <a:schemeClr val="accent2">
                    <a:lumMod val="75000"/>
                  </a:schemeClr>
                </a:solidFill>
              </a:rPr>
              <a:t>في </a:t>
            </a:r>
            <a:r>
              <a:rPr lang="ar-IQ" sz="2800" b="1" dirty="0">
                <a:solidFill>
                  <a:schemeClr val="accent2">
                    <a:lumMod val="75000"/>
                  </a:schemeClr>
                </a:solidFill>
              </a:rPr>
              <a:t>السكريات الاحادية </a:t>
            </a:r>
            <a:endParaRPr lang="en-US" sz="2800" b="1" dirty="0">
              <a:solidFill>
                <a:schemeClr val="accent2">
                  <a:lumMod val="75000"/>
                </a:schemeClr>
              </a:solidFill>
            </a:endParaRPr>
          </a:p>
          <a:p>
            <a:pPr algn="just" rtl="1"/>
            <a:endParaRPr lang="ar-IQ" sz="2400" b="1" dirty="0"/>
          </a:p>
          <a:p>
            <a:pPr algn="just" rtl="1"/>
            <a:r>
              <a:rPr lang="ar-IQ" sz="2400" b="1" dirty="0"/>
              <a:t>ان جميع السكريات الاحادية ماعدا الاسيتون ثنائي الهيدروكسيد تحتوي على ذرة كاربون واحدة او اكثر من ذرات الكاربون غير المتماثلة او غير المتناظرة او ما يسمى بالذرة </a:t>
            </a:r>
            <a:r>
              <a:rPr lang="ar-IQ" sz="2400" b="1" dirty="0" err="1"/>
              <a:t>الكيرالية</a:t>
            </a:r>
            <a:r>
              <a:rPr lang="ar-IQ" sz="2400" b="1" dirty="0"/>
              <a:t> حيث ان ذرة الكاربون المرتبطة بأربع مجاميع او ذرات مختلفة تدعى بذرة الكاربون الغير متماثلة او </a:t>
            </a:r>
            <a:r>
              <a:rPr lang="ar-IQ" sz="2400" b="1" dirty="0" err="1"/>
              <a:t>الكيرالية</a:t>
            </a:r>
            <a:r>
              <a:rPr lang="ar-IQ" sz="2400" b="1" dirty="0"/>
              <a:t> .</a:t>
            </a:r>
            <a:r>
              <a:rPr lang="en-US" sz="2400" b="1" dirty="0"/>
              <a:t>Asymmetric atom </a:t>
            </a:r>
            <a:endParaRPr lang="ar-IQ" sz="2400" b="1" dirty="0" smtClean="0"/>
          </a:p>
          <a:p>
            <a:pPr algn="just" rtl="1"/>
            <a:endParaRPr lang="ar-IQ" sz="2400" b="1" dirty="0" smtClean="0"/>
          </a:p>
          <a:p>
            <a:pPr algn="just" rtl="1"/>
            <a:endParaRPr lang="en-US" sz="2400" b="1" dirty="0"/>
          </a:p>
          <a:p>
            <a:pPr algn="just" rtl="1"/>
            <a:r>
              <a:rPr lang="ar-IQ" sz="2400" b="1" dirty="0"/>
              <a:t>وعلى هذا الاساس فأنه وجود ذرات </a:t>
            </a:r>
            <a:r>
              <a:rPr lang="ar-IQ" sz="2400" b="1" dirty="0" smtClean="0"/>
              <a:t>الكاربون غير </a:t>
            </a:r>
            <a:r>
              <a:rPr lang="ar-IQ" sz="2400" b="1" dirty="0"/>
              <a:t>المتماثلة في المركب جعل </a:t>
            </a:r>
            <a:r>
              <a:rPr lang="ar-IQ" sz="2400" b="1" dirty="0" smtClean="0"/>
              <a:t>بالإمكان </a:t>
            </a:r>
            <a:r>
              <a:rPr lang="ar-IQ" sz="2400" b="1" dirty="0"/>
              <a:t>نشوء </a:t>
            </a:r>
            <a:r>
              <a:rPr lang="ar-IQ" sz="2400" b="1" dirty="0" err="1"/>
              <a:t>الايزومرات</a:t>
            </a:r>
            <a:r>
              <a:rPr lang="ar-IQ" sz="2400" b="1" dirty="0"/>
              <a:t> لذلك المركب وان عدد </a:t>
            </a:r>
            <a:r>
              <a:rPr lang="ar-IQ" sz="2400" b="1" dirty="0" err="1"/>
              <a:t>الايزومرات</a:t>
            </a:r>
            <a:r>
              <a:rPr lang="ar-IQ" sz="2400" b="1" dirty="0"/>
              <a:t> المحتملة</a:t>
            </a:r>
            <a:r>
              <a:rPr lang="en-US" sz="2400" b="1" dirty="0"/>
              <a:t> </a:t>
            </a:r>
            <a:r>
              <a:rPr lang="ar-IQ" sz="2400" b="1" dirty="0"/>
              <a:t>لسكر معين يعتمد على عدد ذرات الكاربون غير المتماثلة في </a:t>
            </a:r>
            <a:r>
              <a:rPr lang="ar-IQ" sz="2400" b="1" dirty="0" smtClean="0"/>
              <a:t>الجزيئة </a:t>
            </a:r>
            <a:r>
              <a:rPr lang="ar-IQ" sz="2400" b="1" dirty="0"/>
              <a:t>طبقا للقاعدة </a:t>
            </a:r>
            <a:r>
              <a:rPr lang="en-US" sz="2800" b="1" dirty="0">
                <a:solidFill>
                  <a:srgbClr val="FF0000"/>
                </a:solidFill>
              </a:rPr>
              <a:t>2</a:t>
            </a:r>
            <a:r>
              <a:rPr lang="en-US" sz="2800" b="1" baseline="30000" dirty="0">
                <a:solidFill>
                  <a:srgbClr val="FF0000"/>
                </a:solidFill>
              </a:rPr>
              <a:t>n</a:t>
            </a:r>
            <a:r>
              <a:rPr lang="ar-IQ" sz="2400" b="1" dirty="0"/>
              <a:t>حيث </a:t>
            </a:r>
            <a:r>
              <a:rPr lang="en-US" sz="2800" b="1" dirty="0">
                <a:solidFill>
                  <a:srgbClr val="FF0000"/>
                </a:solidFill>
              </a:rPr>
              <a:t>n</a:t>
            </a:r>
            <a:r>
              <a:rPr lang="en-US" sz="2800" b="1" dirty="0"/>
              <a:t> </a:t>
            </a:r>
            <a:r>
              <a:rPr lang="ar-IQ" sz="2800" b="1" dirty="0"/>
              <a:t> </a:t>
            </a:r>
            <a:r>
              <a:rPr lang="ar-IQ" sz="2400" b="1" dirty="0"/>
              <a:t>تمثل عدد ذرات الكاربون غير </a:t>
            </a:r>
            <a:r>
              <a:rPr lang="ar-IQ" sz="2400" b="1" dirty="0" smtClean="0"/>
              <a:t>المتماثلة </a:t>
            </a:r>
            <a:r>
              <a:rPr lang="en-US" sz="2800" b="1" dirty="0">
                <a:solidFill>
                  <a:srgbClr val="FF0000"/>
                </a:solidFill>
              </a:rPr>
              <a:t>2</a:t>
            </a:r>
            <a:r>
              <a:rPr lang="en-US" sz="2800" b="1" baseline="30000" dirty="0">
                <a:solidFill>
                  <a:srgbClr val="FF0000"/>
                </a:solidFill>
              </a:rPr>
              <a:t>n</a:t>
            </a:r>
            <a:r>
              <a:rPr lang="en-US" sz="2800" dirty="0">
                <a:solidFill>
                  <a:srgbClr val="FF0000"/>
                </a:solidFill>
              </a:rPr>
              <a:t>  </a:t>
            </a:r>
            <a:r>
              <a:rPr lang="ar-IQ" sz="2400" b="1" dirty="0"/>
              <a:t>تمثل عدد </a:t>
            </a:r>
            <a:r>
              <a:rPr lang="ar-IQ" sz="2400" b="1" dirty="0" err="1"/>
              <a:t>الايزومرات</a:t>
            </a:r>
            <a:r>
              <a:rPr lang="ar-IQ" sz="2400" b="1" dirty="0"/>
              <a:t>  المحتملة .</a:t>
            </a:r>
            <a:endParaRPr lang="en-US" sz="2400" b="1" dirty="0"/>
          </a:p>
        </p:txBody>
      </p:sp>
    </p:spTree>
    <p:extLst>
      <p:ext uri="{BB962C8B-B14F-4D97-AF65-F5344CB8AC3E}">
        <p14:creationId xmlns:p14="http://schemas.microsoft.com/office/powerpoint/2010/main" val="11024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928992" cy="3785652"/>
          </a:xfrm>
          <a:prstGeom prst="rect">
            <a:avLst/>
          </a:prstGeom>
        </p:spPr>
        <p:txBody>
          <a:bodyPr wrap="square">
            <a:spAutoFit/>
          </a:bodyPr>
          <a:lstStyle/>
          <a:p>
            <a:pPr algn="just" rtl="1"/>
            <a:r>
              <a:rPr lang="ar-IQ" sz="2400" b="1" dirty="0"/>
              <a:t>فمثلا ابسط السكريات الاحادية </a:t>
            </a:r>
            <a:r>
              <a:rPr lang="ar-IQ" sz="2400" b="1" dirty="0" err="1"/>
              <a:t>الالديهايدية</a:t>
            </a:r>
            <a:r>
              <a:rPr lang="ar-IQ" sz="2400" b="1" dirty="0"/>
              <a:t> </a:t>
            </a:r>
            <a:r>
              <a:rPr lang="ar-IQ" sz="2400" b="1" dirty="0" smtClean="0"/>
              <a:t> </a:t>
            </a:r>
            <a:r>
              <a:rPr lang="ar-IQ" sz="2400" b="1" dirty="0" err="1" smtClean="0"/>
              <a:t>الكليسرلديهايد</a:t>
            </a:r>
            <a:r>
              <a:rPr lang="ar-IQ" sz="2400" b="1" dirty="0" smtClean="0"/>
              <a:t> </a:t>
            </a:r>
            <a:r>
              <a:rPr lang="ar-IQ" sz="2400" b="1" dirty="0"/>
              <a:t>يحتوي على ذرة كاربون واحدة غير متماثلة لذلك وحسب القاعدة يحتوي </a:t>
            </a:r>
            <a:r>
              <a:rPr lang="ar-IQ" sz="2400" b="1" dirty="0" err="1"/>
              <a:t>ايزومرين</a:t>
            </a:r>
            <a:r>
              <a:rPr lang="ar-IQ" sz="2400" b="1" dirty="0"/>
              <a:t> احدهما صورة </a:t>
            </a:r>
            <a:r>
              <a:rPr lang="ar-IQ" sz="2400" b="1" dirty="0" err="1"/>
              <a:t>مرٱة</a:t>
            </a:r>
            <a:r>
              <a:rPr lang="ar-IQ" sz="2400" b="1" dirty="0"/>
              <a:t> </a:t>
            </a:r>
            <a:r>
              <a:rPr lang="ar-IQ" sz="2400" b="1" dirty="0" err="1"/>
              <a:t>للاخر</a:t>
            </a:r>
            <a:r>
              <a:rPr lang="en-US" sz="2400" b="1" dirty="0"/>
              <a:t>.</a:t>
            </a:r>
          </a:p>
          <a:p>
            <a:pPr algn="just" rtl="1"/>
            <a:r>
              <a:rPr lang="ar-IQ" sz="2400" b="1" dirty="0"/>
              <a:t> </a:t>
            </a:r>
          </a:p>
          <a:p>
            <a:pPr algn="just" rtl="1"/>
            <a:r>
              <a:rPr lang="ar-IQ" sz="2400" b="1" dirty="0"/>
              <a:t>اما السكر السداسي الكلوكوز يحتوي على اربع ذرات كاربون غير متماثلة وحسب القاعدة فأنه يمتلك  16 </a:t>
            </a:r>
            <a:r>
              <a:rPr lang="ar-IQ" sz="2400" b="1" dirty="0" err="1"/>
              <a:t>ايزومر</a:t>
            </a:r>
            <a:r>
              <a:rPr lang="ar-IQ" sz="2400" b="1" dirty="0"/>
              <a:t> ثمانية منها سلسلة </a:t>
            </a:r>
            <a:r>
              <a:rPr lang="en-US" sz="2400" b="1" dirty="0">
                <a:solidFill>
                  <a:schemeClr val="tx2">
                    <a:lumMod val="60000"/>
                    <a:lumOff val="40000"/>
                  </a:schemeClr>
                </a:solidFill>
              </a:rPr>
              <a:t>D</a:t>
            </a:r>
            <a:r>
              <a:rPr lang="ar-IQ" sz="2400" b="1" dirty="0"/>
              <a:t>وثمانية </a:t>
            </a:r>
            <a:r>
              <a:rPr lang="en-US" sz="2400" b="1" dirty="0">
                <a:solidFill>
                  <a:schemeClr val="tx2">
                    <a:lumMod val="60000"/>
                    <a:lumOff val="40000"/>
                  </a:schemeClr>
                </a:solidFill>
              </a:rPr>
              <a:t>L  </a:t>
            </a:r>
            <a:r>
              <a:rPr lang="ar-IQ" sz="2400" b="1" dirty="0">
                <a:solidFill>
                  <a:schemeClr val="tx2">
                    <a:lumMod val="60000"/>
                    <a:lumOff val="40000"/>
                  </a:schemeClr>
                </a:solidFill>
              </a:rPr>
              <a:t>.</a:t>
            </a:r>
            <a:endParaRPr lang="en-US" sz="2400" b="1" dirty="0">
              <a:solidFill>
                <a:schemeClr val="tx2">
                  <a:lumMod val="60000"/>
                  <a:lumOff val="40000"/>
                </a:schemeClr>
              </a:solidFill>
            </a:endParaRPr>
          </a:p>
          <a:p>
            <a:pPr algn="just" rtl="1"/>
            <a:endParaRPr lang="en-US" sz="2400" b="1" dirty="0"/>
          </a:p>
          <a:p>
            <a:pPr algn="just" rtl="1"/>
            <a:r>
              <a:rPr lang="ar-IQ" sz="2400" b="1" dirty="0"/>
              <a:t>اي عندما تكون مجموعة </a:t>
            </a:r>
            <a:r>
              <a:rPr lang="ar-IQ" sz="2400" b="1" dirty="0" err="1"/>
              <a:t>الهيدروكسيل</a:t>
            </a:r>
            <a:r>
              <a:rPr lang="ar-IQ" sz="2400" b="1" dirty="0"/>
              <a:t> المتصلة بذرة الكاربون </a:t>
            </a:r>
            <a:r>
              <a:rPr lang="ar-IQ" sz="2400" b="1" dirty="0" err="1"/>
              <a:t>الكيرالية</a:t>
            </a:r>
            <a:r>
              <a:rPr lang="ar-IQ" sz="2400" b="1" dirty="0"/>
              <a:t> البعيدة عن المجموعة </a:t>
            </a:r>
            <a:r>
              <a:rPr lang="ar-IQ" sz="2400" b="1" dirty="0" smtClean="0"/>
              <a:t>الفعالة( ذرة كاربون ما قبل الأخير) </a:t>
            </a:r>
            <a:r>
              <a:rPr lang="ar-IQ" sz="2400" b="1" dirty="0"/>
              <a:t>على جهة اليمين يكون السكر من نوع </a:t>
            </a:r>
            <a:r>
              <a:rPr lang="en-US" sz="2400" b="1" dirty="0"/>
              <a:t>D </a:t>
            </a:r>
            <a:r>
              <a:rPr lang="ar-IQ" sz="2400" b="1" dirty="0"/>
              <a:t>اما اذا كانت على جهة اليسار  يكون السكر من نوع </a:t>
            </a:r>
            <a:r>
              <a:rPr lang="en-US" sz="2400" b="1" dirty="0"/>
              <a:t>L  </a:t>
            </a:r>
            <a:r>
              <a:rPr lang="ar-IQ" sz="2400" b="1" dirty="0"/>
              <a:t>ان غالبية السكريات الاحادية الموجودة في الطبيعة من نوع</a:t>
            </a:r>
            <a:r>
              <a:rPr lang="en-US" sz="2400" b="1" dirty="0"/>
              <a:t>D .</a:t>
            </a:r>
          </a:p>
        </p:txBody>
      </p:sp>
      <p:pic>
        <p:nvPicPr>
          <p:cNvPr id="1026"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5576" y="4149080"/>
            <a:ext cx="730830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17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3999" cy="68700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17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856984" cy="3539430"/>
          </a:xfrm>
          <a:prstGeom prst="rect">
            <a:avLst/>
          </a:prstGeom>
        </p:spPr>
        <p:txBody>
          <a:bodyPr wrap="square">
            <a:spAutoFit/>
          </a:bodyPr>
          <a:lstStyle/>
          <a:p>
            <a:pPr algn="just" rtl="1"/>
            <a:r>
              <a:rPr lang="ar-IQ" sz="3200" b="1" dirty="0">
                <a:solidFill>
                  <a:schemeClr val="accent2">
                    <a:lumMod val="75000"/>
                  </a:schemeClr>
                </a:solidFill>
              </a:rPr>
              <a:t>الفعالية البصرية </a:t>
            </a:r>
          </a:p>
          <a:p>
            <a:pPr algn="just" rtl="1"/>
            <a:endParaRPr lang="ar-IQ" sz="2400" b="1" dirty="0"/>
          </a:p>
          <a:p>
            <a:pPr algn="just" rtl="1"/>
            <a:r>
              <a:rPr lang="ar-IQ" sz="2400" b="1" dirty="0"/>
              <a:t>انه وجود ذرات كاربون غير متماثلة تمنح المركب الفعالية البصرية وهذه المركبات تمتلك خاصية تدوير الضوء المستقطب فعند وضع محلول المركب فعال بصريا في جهاز قياس الاستقطاب فأنه يمكن قياس دوران شعاع الضوء المستقطب المار خلال هذا المحلول .</a:t>
            </a:r>
          </a:p>
          <a:p>
            <a:pPr algn="just" rtl="1"/>
            <a:r>
              <a:rPr lang="ar-IQ" sz="2400" b="1" dirty="0"/>
              <a:t>عند دوران شعاع الضوء المستقطب </a:t>
            </a:r>
            <a:r>
              <a:rPr lang="ar-IQ" sz="2400" b="1" dirty="0" err="1"/>
              <a:t>بأتجاه</a:t>
            </a:r>
            <a:r>
              <a:rPr lang="ar-IQ" sz="2400" b="1" dirty="0"/>
              <a:t> عقارب الساعة يطلق عليه يميني الاستدارة </a:t>
            </a:r>
            <a:r>
              <a:rPr lang="en-US" sz="2400" b="1" dirty="0" err="1"/>
              <a:t>Dextro</a:t>
            </a:r>
            <a:r>
              <a:rPr lang="en-US" sz="2400" b="1" dirty="0"/>
              <a:t> rotatory </a:t>
            </a:r>
            <a:r>
              <a:rPr lang="ar-IQ" sz="2400" b="1" dirty="0"/>
              <a:t>ويعطي رمز له (</a:t>
            </a:r>
            <a:r>
              <a:rPr lang="en-US" sz="2400" b="1" dirty="0"/>
              <a:t>D ) </a:t>
            </a:r>
            <a:r>
              <a:rPr lang="ar-IQ" sz="2400" b="1" dirty="0"/>
              <a:t>او (+ ). </a:t>
            </a:r>
          </a:p>
          <a:p>
            <a:pPr algn="just" rtl="1"/>
            <a:r>
              <a:rPr lang="ar-IQ" sz="2400" b="1" dirty="0"/>
              <a:t>وعند دوران شعاع الضوء المستقطب عكس اتجاه عقارب الساعة يطلق علية يساري </a:t>
            </a:r>
            <a:r>
              <a:rPr lang="ar-IQ" sz="2400" b="1" dirty="0" err="1"/>
              <a:t>الاستداره</a:t>
            </a:r>
            <a:r>
              <a:rPr lang="ar-IQ" sz="2400" b="1" dirty="0"/>
              <a:t> ويعطي رمز (</a:t>
            </a:r>
            <a:r>
              <a:rPr lang="en-US" sz="2400" b="1" dirty="0"/>
              <a:t>L) </a:t>
            </a:r>
            <a:r>
              <a:rPr lang="ar-IQ" sz="2400" b="1" dirty="0"/>
              <a:t>او(  - ).</a:t>
            </a:r>
            <a:endParaRPr lang="en-US" sz="2400" b="1" dirty="0"/>
          </a:p>
        </p:txBody>
      </p:sp>
      <p:pic>
        <p:nvPicPr>
          <p:cNvPr id="2050"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240" y="4017493"/>
            <a:ext cx="8431841" cy="242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83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58847"/>
            <a:ext cx="8856984" cy="6494085"/>
          </a:xfrm>
          <a:prstGeom prst="rect">
            <a:avLst/>
          </a:prstGeom>
        </p:spPr>
        <p:txBody>
          <a:bodyPr wrap="square">
            <a:spAutoFit/>
          </a:bodyPr>
          <a:lstStyle/>
          <a:p>
            <a:pPr algn="just" rtl="1"/>
            <a:r>
              <a:rPr lang="ar-IQ" sz="3200" b="1" dirty="0">
                <a:solidFill>
                  <a:schemeClr val="accent2">
                    <a:lumMod val="75000"/>
                  </a:schemeClr>
                </a:solidFill>
              </a:rPr>
              <a:t>التركيب الحلقي للسكريات </a:t>
            </a:r>
          </a:p>
          <a:p>
            <a:pPr algn="just" rtl="1"/>
            <a:r>
              <a:rPr lang="ar-IQ" sz="2400" b="1" dirty="0"/>
              <a:t>ان السكريات الخماسية والسداسية توجد في الطبيعة </a:t>
            </a:r>
            <a:r>
              <a:rPr lang="ar-IQ" sz="2400" b="1" dirty="0" smtClean="0"/>
              <a:t>وتسمى </a:t>
            </a:r>
            <a:r>
              <a:rPr lang="ar-IQ" sz="2400" b="1" dirty="0"/>
              <a:t>الصيغ الحلقية بصيغة العالم </a:t>
            </a:r>
            <a:r>
              <a:rPr lang="ar-IQ" sz="2400" b="1" dirty="0" err="1"/>
              <a:t>هاورث</a:t>
            </a:r>
            <a:r>
              <a:rPr lang="ar-IQ" sz="2400" b="1" dirty="0"/>
              <a:t>(   </a:t>
            </a:r>
            <a:r>
              <a:rPr lang="en-US" sz="2400" b="1" dirty="0"/>
              <a:t>(Haworth</a:t>
            </a:r>
          </a:p>
          <a:p>
            <a:pPr algn="just" rtl="1"/>
            <a:r>
              <a:rPr lang="ar-IQ" sz="2400" b="1" dirty="0"/>
              <a:t>يتم تحويل سكر الكلوكوز </a:t>
            </a:r>
            <a:r>
              <a:rPr lang="ar-IQ" sz="2400" b="1" dirty="0" err="1"/>
              <a:t>الالديهايدي</a:t>
            </a:r>
            <a:r>
              <a:rPr lang="ar-IQ" sz="2400" b="1" dirty="0"/>
              <a:t> من التركيب الخطي الى التركيب الحلقي من خلال الخطوات التالية :- </a:t>
            </a:r>
          </a:p>
          <a:p>
            <a:pPr algn="just" rtl="1"/>
            <a:r>
              <a:rPr lang="ar-IQ" sz="2400" b="1" dirty="0" smtClean="0"/>
              <a:t>1- </a:t>
            </a:r>
            <a:r>
              <a:rPr lang="ar-IQ" sz="2400" b="1" dirty="0"/>
              <a:t>كتابة التركيب الخطي لسكر </a:t>
            </a:r>
            <a:r>
              <a:rPr lang="en-US" sz="2400" b="1" dirty="0"/>
              <a:t>-D</a:t>
            </a:r>
            <a:r>
              <a:rPr lang="ar-IQ" sz="2400" b="1" dirty="0"/>
              <a:t>كلوكوز. </a:t>
            </a:r>
            <a:endParaRPr lang="ar-IQ" sz="2400" b="1" dirty="0" smtClean="0"/>
          </a:p>
          <a:p>
            <a:pPr algn="just" rtl="1"/>
            <a:r>
              <a:rPr lang="ar-IQ" sz="2400" b="1" dirty="0" smtClean="0"/>
              <a:t>2-تحويل </a:t>
            </a:r>
            <a:r>
              <a:rPr lang="ar-IQ" sz="2400" b="1" dirty="0"/>
              <a:t>الشكل الخطي الى مركب وسطي على شكل سلسلة مفتوحة .</a:t>
            </a:r>
          </a:p>
          <a:p>
            <a:pPr algn="just" rtl="1"/>
            <a:r>
              <a:rPr lang="ar-IQ" sz="2400" b="1" dirty="0"/>
              <a:t>مجاميع </a:t>
            </a:r>
            <a:r>
              <a:rPr lang="en-US" sz="2400" b="1" dirty="0" smtClean="0"/>
              <a:t>-OH</a:t>
            </a:r>
            <a:r>
              <a:rPr lang="ar-IQ" sz="2400" b="1" dirty="0" err="1" smtClean="0"/>
              <a:t>الموجوده</a:t>
            </a:r>
            <a:r>
              <a:rPr lang="ar-IQ" sz="2400" b="1" dirty="0" smtClean="0"/>
              <a:t> </a:t>
            </a:r>
            <a:r>
              <a:rPr lang="ar-IQ" sz="2400" b="1" dirty="0"/>
              <a:t>الى جهة اليمين في التركيب الخطي تتحول الى جهة الاسفل في التركيب الوسطي والعكس بالنسبة الى مجاميع </a:t>
            </a:r>
            <a:r>
              <a:rPr lang="en-US" sz="2400" b="1" dirty="0" smtClean="0"/>
              <a:t>OH</a:t>
            </a:r>
            <a:r>
              <a:rPr lang="ar-IQ" sz="2400" b="1" dirty="0" err="1" smtClean="0"/>
              <a:t>الموجوده</a:t>
            </a:r>
            <a:r>
              <a:rPr lang="ar-IQ" sz="2400" b="1" dirty="0" smtClean="0"/>
              <a:t> </a:t>
            </a:r>
            <a:r>
              <a:rPr lang="ar-IQ" sz="2400" b="1" dirty="0"/>
              <a:t>الى جهة اليسار تكوم </a:t>
            </a:r>
            <a:r>
              <a:rPr lang="ar-IQ" sz="2400" b="1" dirty="0" err="1"/>
              <a:t>للاعلى</a:t>
            </a:r>
            <a:r>
              <a:rPr lang="ar-IQ" sz="2400" b="1" dirty="0"/>
              <a:t> في التركيب الوسطي ماعدا مجموعة </a:t>
            </a:r>
            <a:r>
              <a:rPr lang="ar-IQ" sz="2400" b="1" dirty="0" err="1"/>
              <a:t>الهيدروكسيل</a:t>
            </a:r>
            <a:r>
              <a:rPr lang="ar-IQ" sz="2400" b="1" dirty="0"/>
              <a:t> المرتبطة بذرة كاربون رقم 5 فأنها تبقى في الاتجاه الافقي على جهة اليمين .</a:t>
            </a:r>
          </a:p>
          <a:p>
            <a:pPr algn="just" rtl="1"/>
            <a:r>
              <a:rPr lang="ar-IQ" sz="2400" b="1" dirty="0"/>
              <a:t> </a:t>
            </a:r>
            <a:r>
              <a:rPr lang="en-US" sz="2400" b="1" dirty="0" smtClean="0"/>
              <a:t>3</a:t>
            </a:r>
            <a:r>
              <a:rPr lang="ar-IQ" sz="2400" b="1" dirty="0" smtClean="0"/>
              <a:t>- </a:t>
            </a:r>
            <a:r>
              <a:rPr lang="ar-IQ" sz="2400" b="1" dirty="0"/>
              <a:t>يتم تحويل الشكل الوسطي الى الشكل الحلقي عن طريق تفاعل مجموعة </a:t>
            </a:r>
            <a:r>
              <a:rPr lang="ar-IQ" sz="2400" b="1" dirty="0" err="1"/>
              <a:t>الكاربونيل</a:t>
            </a:r>
            <a:r>
              <a:rPr lang="ar-IQ" sz="2400" b="1" dirty="0"/>
              <a:t> ( </a:t>
            </a:r>
            <a:r>
              <a:rPr lang="ar-IQ" sz="2400" b="1" dirty="0" err="1"/>
              <a:t>الالديهايد</a:t>
            </a:r>
            <a:r>
              <a:rPr lang="ar-IQ" sz="2400" b="1" dirty="0"/>
              <a:t> )مع مجموعة </a:t>
            </a:r>
            <a:r>
              <a:rPr lang="ar-IQ" sz="2400" b="1" dirty="0" err="1" smtClean="0"/>
              <a:t>الهيدروكسيل</a:t>
            </a:r>
            <a:r>
              <a:rPr lang="ar-IQ" sz="2400" b="1" dirty="0" smtClean="0"/>
              <a:t> المرتبطة </a:t>
            </a:r>
            <a:r>
              <a:rPr lang="ar-IQ" sz="2400" b="1" dirty="0"/>
              <a:t>بذرة كاربون رقم 5 وفي الوقت نفسه تفتح </a:t>
            </a:r>
            <a:r>
              <a:rPr lang="ar-IQ" sz="2400" b="1" dirty="0" err="1"/>
              <a:t>الاصره</a:t>
            </a:r>
            <a:r>
              <a:rPr lang="ar-IQ" sz="2400" b="1" dirty="0"/>
              <a:t> المزدوجة لمجموعة </a:t>
            </a:r>
            <a:r>
              <a:rPr lang="ar-IQ" sz="2400" b="1" dirty="0" err="1"/>
              <a:t>الالديهايد</a:t>
            </a:r>
            <a:r>
              <a:rPr lang="ar-IQ" sz="2400" b="1" dirty="0"/>
              <a:t> اذ تتكون اصرة بين الاوكسجين لمجموعة </a:t>
            </a:r>
            <a:r>
              <a:rPr lang="ar-IQ" sz="2400" b="1" dirty="0" err="1"/>
              <a:t>الالديهايد</a:t>
            </a:r>
            <a:r>
              <a:rPr lang="ar-IQ" sz="2400" b="1" dirty="0"/>
              <a:t> وكاربون رقم 5 وايضا تتحول مجموعة </a:t>
            </a:r>
            <a:r>
              <a:rPr lang="ar-IQ" sz="2400" b="1" dirty="0" err="1"/>
              <a:t>الهيدوكسيل</a:t>
            </a:r>
            <a:r>
              <a:rPr lang="ar-IQ" sz="2400" b="1" dirty="0"/>
              <a:t> المرتبطة بذرة كاربون رقم 5 الى ذرة كاربون رقم 1.</a:t>
            </a:r>
          </a:p>
          <a:p>
            <a:pPr algn="just" rtl="1"/>
            <a:r>
              <a:rPr lang="ar-IQ" sz="2400" b="1" dirty="0"/>
              <a:t>ان المشتقات السكرية المتكونة تسمى هيمي اسيتال </a:t>
            </a:r>
            <a:r>
              <a:rPr lang="en-US" sz="2400" b="1" dirty="0" err="1"/>
              <a:t>hemiacetal</a:t>
            </a:r>
            <a:r>
              <a:rPr lang="en-US" sz="2400" b="1" dirty="0"/>
              <a:t> </a:t>
            </a:r>
            <a:r>
              <a:rPr lang="ar-IQ" sz="2400" b="1" dirty="0"/>
              <a:t>كما في الشكل التالي</a:t>
            </a:r>
            <a:endParaRPr lang="en-US" sz="2400" b="1" dirty="0"/>
          </a:p>
        </p:txBody>
      </p:sp>
    </p:spTree>
    <p:extLst>
      <p:ext uri="{BB962C8B-B14F-4D97-AF65-F5344CB8AC3E}">
        <p14:creationId xmlns:p14="http://schemas.microsoft.com/office/powerpoint/2010/main" val="1853274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6563" y="116632"/>
            <a:ext cx="8269287" cy="279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مربع نص 2"/>
          <p:cNvSpPr txBox="1"/>
          <p:nvPr/>
        </p:nvSpPr>
        <p:spPr>
          <a:xfrm>
            <a:off x="6084168" y="2195572"/>
            <a:ext cx="1548172" cy="400110"/>
          </a:xfrm>
          <a:prstGeom prst="rect">
            <a:avLst/>
          </a:prstGeom>
          <a:solidFill>
            <a:schemeClr val="bg1"/>
          </a:solidFill>
        </p:spPr>
        <p:txBody>
          <a:bodyPr wrap="square" rtlCol="0">
            <a:spAutoFit/>
          </a:bodyPr>
          <a:lstStyle/>
          <a:p>
            <a:pPr algn="ctr"/>
            <a:r>
              <a:rPr lang="ar-IQ" sz="2000" b="1" dirty="0"/>
              <a:t>كلوكوز حلقي</a:t>
            </a:r>
            <a:endParaRPr lang="en-US" sz="2000" b="1" dirty="0"/>
          </a:p>
        </p:txBody>
      </p:sp>
      <p:sp>
        <p:nvSpPr>
          <p:cNvPr id="4" name="مربع نص 3"/>
          <p:cNvSpPr txBox="1"/>
          <p:nvPr/>
        </p:nvSpPr>
        <p:spPr>
          <a:xfrm>
            <a:off x="683568" y="2541300"/>
            <a:ext cx="1224136" cy="461665"/>
          </a:xfrm>
          <a:prstGeom prst="rect">
            <a:avLst/>
          </a:prstGeom>
          <a:solidFill>
            <a:schemeClr val="bg1"/>
          </a:solidFill>
        </p:spPr>
        <p:txBody>
          <a:bodyPr wrap="square" rtlCol="0">
            <a:spAutoFit/>
          </a:bodyPr>
          <a:lstStyle/>
          <a:p>
            <a:pPr algn="r" rtl="1"/>
            <a:r>
              <a:rPr lang="en-US" sz="2400" b="1" dirty="0"/>
              <a:t>D</a:t>
            </a:r>
            <a:r>
              <a:rPr lang="ar-IQ" sz="2400" b="1" dirty="0"/>
              <a:t>-كلوكوز</a:t>
            </a:r>
            <a:endParaRPr lang="en-US" b="1" dirty="0"/>
          </a:p>
        </p:txBody>
      </p:sp>
      <p:sp>
        <p:nvSpPr>
          <p:cNvPr id="5" name="مستطيل 4"/>
          <p:cNvSpPr/>
          <p:nvPr/>
        </p:nvSpPr>
        <p:spPr>
          <a:xfrm>
            <a:off x="436564" y="3573016"/>
            <a:ext cx="8527924" cy="1938992"/>
          </a:xfrm>
          <a:prstGeom prst="rect">
            <a:avLst/>
          </a:prstGeom>
        </p:spPr>
        <p:txBody>
          <a:bodyPr wrap="square">
            <a:spAutoFit/>
          </a:bodyPr>
          <a:lstStyle/>
          <a:p>
            <a:pPr algn="just" rtl="1"/>
            <a:r>
              <a:rPr lang="ar-IQ" sz="2400" b="1" dirty="0"/>
              <a:t>اشكال السداسية الحلقية تسمى </a:t>
            </a:r>
            <a:r>
              <a:rPr lang="ar-IQ" sz="2400" b="1" dirty="0" err="1"/>
              <a:t>بايرانوز</a:t>
            </a:r>
            <a:r>
              <a:rPr lang="ar-IQ" sz="2400" b="1" dirty="0"/>
              <a:t> </a:t>
            </a:r>
            <a:r>
              <a:rPr lang="en-US" sz="2400" b="1" dirty="0" err="1"/>
              <a:t>pyranose</a:t>
            </a:r>
            <a:r>
              <a:rPr lang="en-US" sz="2400" b="1" dirty="0"/>
              <a:t> </a:t>
            </a:r>
            <a:r>
              <a:rPr lang="ar-IQ" sz="2400" b="1" dirty="0" err="1"/>
              <a:t>لانها</a:t>
            </a:r>
            <a:r>
              <a:rPr lang="ar-IQ" sz="2400" b="1" dirty="0"/>
              <a:t> مشتقة من المركب الحلقي </a:t>
            </a:r>
            <a:r>
              <a:rPr lang="en-US" sz="2400" b="1" dirty="0" err="1"/>
              <a:t>pyran</a:t>
            </a:r>
            <a:r>
              <a:rPr lang="en-US" sz="2400" b="1" dirty="0"/>
              <a:t> .</a:t>
            </a:r>
          </a:p>
          <a:p>
            <a:pPr algn="just" rtl="1"/>
            <a:r>
              <a:rPr lang="ar-IQ" sz="2400" b="1" dirty="0"/>
              <a:t>اذا كانت مجموعة </a:t>
            </a:r>
            <a:r>
              <a:rPr lang="ar-IQ" sz="2400" b="1" dirty="0" err="1"/>
              <a:t>الهيدروكسيل</a:t>
            </a:r>
            <a:r>
              <a:rPr lang="ar-IQ" sz="2400" b="1" dirty="0"/>
              <a:t> المرتبطة بكاربون 1 ( </a:t>
            </a:r>
            <a:r>
              <a:rPr lang="ar-IQ" sz="2400" b="1" dirty="0" err="1"/>
              <a:t>الالديهايد</a:t>
            </a:r>
            <a:r>
              <a:rPr lang="ar-IQ" sz="2400" b="1" dirty="0"/>
              <a:t> ) الى الاعلى يسمى الشكل بيتا اما اذا كانت مجموعة </a:t>
            </a:r>
            <a:r>
              <a:rPr lang="ar-IQ" sz="2400" b="1" dirty="0" err="1"/>
              <a:t>الهيدروكسيل</a:t>
            </a:r>
            <a:r>
              <a:rPr lang="ar-IQ" sz="2400" b="1" dirty="0"/>
              <a:t> المرتبطة بذرة كاربون 1 الى الاسفل فيسمى الشكل الفا.</a:t>
            </a:r>
            <a:endParaRPr lang="en-US" sz="2400" b="1" dirty="0"/>
          </a:p>
        </p:txBody>
      </p:sp>
    </p:spTree>
    <p:extLst>
      <p:ext uri="{BB962C8B-B14F-4D97-AF65-F5344CB8AC3E}">
        <p14:creationId xmlns:p14="http://schemas.microsoft.com/office/powerpoint/2010/main" val="230448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856984" cy="3416320"/>
          </a:xfrm>
          <a:prstGeom prst="rect">
            <a:avLst/>
          </a:prstGeom>
        </p:spPr>
        <p:txBody>
          <a:bodyPr wrap="square">
            <a:spAutoFit/>
          </a:bodyPr>
          <a:lstStyle/>
          <a:p>
            <a:pPr algn="just" rtl="1"/>
            <a:r>
              <a:rPr lang="ar-IQ" sz="2400" b="1" dirty="0">
                <a:solidFill>
                  <a:schemeClr val="tx2">
                    <a:lumMod val="60000"/>
                    <a:lumOff val="40000"/>
                  </a:schemeClr>
                </a:solidFill>
              </a:rPr>
              <a:t>- كتابة التركيب الخطي لسكر </a:t>
            </a:r>
            <a:r>
              <a:rPr lang="en-US" sz="2400" b="1" dirty="0">
                <a:solidFill>
                  <a:schemeClr val="tx2">
                    <a:lumMod val="60000"/>
                    <a:lumOff val="40000"/>
                  </a:schemeClr>
                </a:solidFill>
              </a:rPr>
              <a:t>-D</a:t>
            </a:r>
            <a:r>
              <a:rPr lang="ar-IQ" sz="2400" b="1" dirty="0">
                <a:solidFill>
                  <a:schemeClr val="tx2">
                    <a:lumMod val="60000"/>
                    <a:lumOff val="40000"/>
                  </a:schemeClr>
                </a:solidFill>
              </a:rPr>
              <a:t>فركتوز </a:t>
            </a:r>
          </a:p>
          <a:p>
            <a:pPr algn="just" rtl="1"/>
            <a:r>
              <a:rPr lang="ar-IQ" sz="2400" b="1" dirty="0"/>
              <a:t>- يتم تحويل الشكل الخطي الى شكل وسطي عل شكل سلسلة مفتوحة</a:t>
            </a:r>
          </a:p>
          <a:p>
            <a:pPr algn="just" rtl="1"/>
            <a:r>
              <a:rPr lang="ar-IQ" sz="2400" b="1" dirty="0"/>
              <a:t>- مجاميع </a:t>
            </a:r>
            <a:r>
              <a:rPr lang="ar-IQ" sz="2400" b="1" dirty="0" err="1"/>
              <a:t>الهيدروكسيل</a:t>
            </a:r>
            <a:r>
              <a:rPr lang="ar-IQ" sz="2400" b="1" dirty="0"/>
              <a:t> الموجودة الى جهة اليمين تكون </a:t>
            </a:r>
            <a:r>
              <a:rPr lang="ar-IQ" sz="2400" b="1" dirty="0" err="1"/>
              <a:t>للاسفل</a:t>
            </a:r>
            <a:r>
              <a:rPr lang="ar-IQ" sz="2400" b="1" dirty="0"/>
              <a:t> ومجاميع </a:t>
            </a:r>
            <a:r>
              <a:rPr lang="ar-IQ" sz="2400" b="1" dirty="0" err="1"/>
              <a:t>الهيدروكسيل</a:t>
            </a:r>
            <a:r>
              <a:rPr lang="ar-IQ" sz="2400" b="1" dirty="0"/>
              <a:t> على جهة اليسار تكون </a:t>
            </a:r>
            <a:r>
              <a:rPr lang="ar-IQ" sz="2400" b="1" dirty="0" err="1"/>
              <a:t>للاعلى</a:t>
            </a:r>
            <a:r>
              <a:rPr lang="ar-IQ" sz="2400" b="1" dirty="0"/>
              <a:t> عدا مجموعة </a:t>
            </a:r>
            <a:r>
              <a:rPr lang="ar-IQ" sz="2400" b="1" dirty="0" err="1"/>
              <a:t>الهيدروكسيل</a:t>
            </a:r>
            <a:r>
              <a:rPr lang="ar-IQ" sz="2400" b="1" dirty="0"/>
              <a:t> المرتبطة بذرة كاربون رقم 5 تكون افقية .</a:t>
            </a:r>
          </a:p>
          <a:p>
            <a:pPr algn="just" rtl="1"/>
            <a:r>
              <a:rPr lang="ar-IQ" sz="2400" b="1" dirty="0"/>
              <a:t>- تتفاعل مجموعة </a:t>
            </a:r>
            <a:r>
              <a:rPr lang="ar-IQ" sz="2400" b="1" dirty="0" err="1"/>
              <a:t>الكاربونيل</a:t>
            </a:r>
            <a:r>
              <a:rPr lang="ar-IQ" sz="2400" b="1" dirty="0"/>
              <a:t> الموجودة في كاربون رقم 2( </a:t>
            </a:r>
            <a:r>
              <a:rPr lang="ar-IQ" sz="2400" b="1" dirty="0" err="1"/>
              <a:t>الكيتون</a:t>
            </a:r>
            <a:r>
              <a:rPr lang="ar-IQ" sz="2400" b="1" dirty="0"/>
              <a:t> )مع مجموعة </a:t>
            </a:r>
            <a:r>
              <a:rPr lang="ar-IQ" sz="2400" b="1" dirty="0" err="1"/>
              <a:t>الهيدروكسيل</a:t>
            </a:r>
            <a:r>
              <a:rPr lang="ar-IQ" sz="2400" b="1" dirty="0"/>
              <a:t> </a:t>
            </a:r>
            <a:r>
              <a:rPr lang="ar-IQ" sz="2400" b="1" dirty="0" smtClean="0"/>
              <a:t>في ذرة </a:t>
            </a:r>
            <a:r>
              <a:rPr lang="ar-IQ" sz="2400" b="1" dirty="0"/>
              <a:t>كاربون رقم 5</a:t>
            </a:r>
          </a:p>
          <a:p>
            <a:pPr algn="just" rtl="1"/>
            <a:r>
              <a:rPr lang="ar-IQ" sz="2400" b="1" dirty="0"/>
              <a:t>- تفتح الاصرة المزدوجة وترتبط اوكسجين مجموعة </a:t>
            </a:r>
            <a:r>
              <a:rPr lang="ar-IQ" sz="2400" b="1" dirty="0" err="1"/>
              <a:t>الكيتون</a:t>
            </a:r>
            <a:r>
              <a:rPr lang="ar-IQ" sz="2400" b="1" dirty="0"/>
              <a:t> بذرة كاربون رقم 5 بينما تتحول مجموعة </a:t>
            </a:r>
            <a:r>
              <a:rPr lang="ar-IQ" sz="2400" b="1" dirty="0" err="1"/>
              <a:t>هيدروكسيل</a:t>
            </a:r>
            <a:r>
              <a:rPr lang="ar-IQ" sz="2400" b="1" dirty="0"/>
              <a:t> في كاربون رقم 5 الى كاربون رقم 2 .</a:t>
            </a:r>
            <a:endParaRPr lang="en-US" sz="2400" b="1" dirty="0"/>
          </a:p>
        </p:txBody>
      </p:sp>
      <p:pic>
        <p:nvPicPr>
          <p:cNvPr id="2050"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0733" y="3861048"/>
            <a:ext cx="8010525" cy="2809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618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5668" y="116632"/>
            <a:ext cx="8712968" cy="5262979"/>
          </a:xfrm>
          <a:prstGeom prst="rect">
            <a:avLst/>
          </a:prstGeom>
        </p:spPr>
        <p:txBody>
          <a:bodyPr wrap="square">
            <a:spAutoFit/>
          </a:bodyPr>
          <a:lstStyle/>
          <a:p>
            <a:pPr algn="ctr" rtl="1"/>
            <a:r>
              <a:rPr lang="ar-IQ" sz="3200" b="1" dirty="0">
                <a:solidFill>
                  <a:schemeClr val="accent2">
                    <a:lumMod val="75000"/>
                  </a:schemeClr>
                </a:solidFill>
              </a:rPr>
              <a:t>التفاعلات الكيميائية للسكريات الاحادية </a:t>
            </a:r>
            <a:r>
              <a:rPr lang="en-US" sz="3200" b="1" dirty="0">
                <a:solidFill>
                  <a:schemeClr val="accent2">
                    <a:lumMod val="75000"/>
                  </a:schemeClr>
                </a:solidFill>
              </a:rPr>
              <a:t>chemical reaction of </a:t>
            </a:r>
            <a:r>
              <a:rPr lang="en-US" sz="3200" b="1" dirty="0" err="1">
                <a:solidFill>
                  <a:schemeClr val="accent2">
                    <a:lumMod val="75000"/>
                  </a:schemeClr>
                </a:solidFill>
              </a:rPr>
              <a:t>Monosccharide</a:t>
            </a:r>
            <a:r>
              <a:rPr lang="en-US" sz="2400" b="1" dirty="0" err="1"/>
              <a:t>s</a:t>
            </a:r>
            <a:endParaRPr lang="en-US" sz="2400" b="1" dirty="0"/>
          </a:p>
          <a:p>
            <a:pPr algn="just" rtl="1"/>
            <a:endParaRPr lang="en-US" sz="2800" b="1" dirty="0"/>
          </a:p>
          <a:p>
            <a:pPr algn="just" rtl="1"/>
            <a:r>
              <a:rPr lang="en-US" sz="2800" b="1" dirty="0">
                <a:solidFill>
                  <a:srgbClr val="FF0000"/>
                </a:solidFill>
              </a:rPr>
              <a:t>-1</a:t>
            </a:r>
            <a:r>
              <a:rPr lang="ar-IQ" sz="2800" b="1" dirty="0">
                <a:solidFill>
                  <a:schemeClr val="tx2">
                    <a:lumMod val="60000"/>
                    <a:lumOff val="40000"/>
                  </a:schemeClr>
                </a:solidFill>
              </a:rPr>
              <a:t>التفاعل مع الحوامض المركزة ( فقدان الماء) </a:t>
            </a:r>
            <a:endParaRPr lang="en-US" sz="2800" b="1" dirty="0">
              <a:solidFill>
                <a:schemeClr val="tx2">
                  <a:lumMod val="60000"/>
                  <a:lumOff val="40000"/>
                </a:schemeClr>
              </a:solidFill>
            </a:endParaRPr>
          </a:p>
          <a:p>
            <a:pPr algn="just" rtl="1"/>
            <a:endParaRPr lang="ar-IQ" sz="2400" b="1" dirty="0"/>
          </a:p>
          <a:p>
            <a:pPr algn="just" rtl="1"/>
            <a:r>
              <a:rPr lang="ar-IQ" sz="2400" b="1" dirty="0"/>
              <a:t>عند تفاعل السكريات الاحادية الخماسية والسداسية مع الحوامض المركزة مثل حامض الكبريتيك وحامض الهيدروكلوريك فأنها تفقد ثلاث جزيئات ماء لتكون مشتقات </a:t>
            </a:r>
            <a:r>
              <a:rPr lang="ar-IQ" sz="2400" b="1" dirty="0" err="1"/>
              <a:t>الفورفرال</a:t>
            </a:r>
            <a:r>
              <a:rPr lang="ar-IQ" sz="2400" b="1" dirty="0"/>
              <a:t> هيدروكسي مثيل </a:t>
            </a:r>
            <a:r>
              <a:rPr lang="ar-IQ" sz="2400" b="1" dirty="0" err="1"/>
              <a:t>فورفرال</a:t>
            </a:r>
            <a:r>
              <a:rPr lang="ar-IQ" sz="2400" b="1" dirty="0"/>
              <a:t> للسكر السداسي </a:t>
            </a:r>
            <a:r>
              <a:rPr lang="ar-IQ" sz="2400" b="1" dirty="0" err="1"/>
              <a:t>وفورفرال</a:t>
            </a:r>
            <a:r>
              <a:rPr lang="ar-IQ" sz="2400" b="1" dirty="0"/>
              <a:t> للسكر الخماسي .</a:t>
            </a:r>
          </a:p>
          <a:p>
            <a:pPr algn="just" rtl="1"/>
            <a:r>
              <a:rPr lang="ar-IQ" sz="2400" b="1" dirty="0"/>
              <a:t>وتتفاعل مركبات </a:t>
            </a:r>
            <a:r>
              <a:rPr lang="ar-IQ" sz="2400" b="1" dirty="0" err="1"/>
              <a:t>الفورفرال</a:t>
            </a:r>
            <a:r>
              <a:rPr lang="ar-IQ" sz="2400" b="1" dirty="0"/>
              <a:t>  مع الفا- </a:t>
            </a:r>
            <a:r>
              <a:rPr lang="ar-IQ" sz="2400" b="1" dirty="0" err="1"/>
              <a:t>نفثول</a:t>
            </a:r>
            <a:r>
              <a:rPr lang="ar-IQ" sz="2400" b="1" dirty="0"/>
              <a:t> الكحولي لتكون حلقة بنفسجية وهذا الكشف يعرف بكشف ( </a:t>
            </a:r>
            <a:r>
              <a:rPr lang="ar-IQ" sz="2400" b="1" dirty="0" err="1"/>
              <a:t>مولش</a:t>
            </a:r>
            <a:r>
              <a:rPr lang="ar-IQ" sz="2400" b="1" dirty="0"/>
              <a:t> ) وهو كشف عام لجميع السكريات .كما يتفاعل </a:t>
            </a:r>
            <a:r>
              <a:rPr lang="ar-IQ" sz="2400" b="1" dirty="0" err="1"/>
              <a:t>الفورفرال</a:t>
            </a:r>
            <a:r>
              <a:rPr lang="ar-IQ" sz="2400" b="1" dirty="0"/>
              <a:t> مع </a:t>
            </a:r>
            <a:r>
              <a:rPr lang="ar-IQ" sz="2400" b="1" dirty="0" err="1"/>
              <a:t>الاورسينول</a:t>
            </a:r>
            <a:r>
              <a:rPr lang="ar-IQ" sz="2400" b="1" dirty="0"/>
              <a:t> ليعطي معقد اخضر مزرق وهذا يشكل كشف </a:t>
            </a:r>
            <a:r>
              <a:rPr lang="ar-IQ" sz="2400" b="1" dirty="0" err="1"/>
              <a:t>بيال</a:t>
            </a:r>
            <a:r>
              <a:rPr lang="ar-IQ" sz="2400" b="1" dirty="0"/>
              <a:t> وهو كشف خاص للسكريات الخماسية . وكذلك يتفاعل </a:t>
            </a:r>
            <a:r>
              <a:rPr lang="ar-IQ" sz="2400" b="1" dirty="0" err="1"/>
              <a:t>الفورفرال</a:t>
            </a:r>
            <a:r>
              <a:rPr lang="ar-IQ" sz="2400" b="1" dirty="0"/>
              <a:t> مع </a:t>
            </a:r>
            <a:r>
              <a:rPr lang="ar-IQ" sz="2400" b="1" dirty="0" err="1"/>
              <a:t>الريسول</a:t>
            </a:r>
            <a:r>
              <a:rPr lang="ar-IQ" sz="2400" b="1" dirty="0"/>
              <a:t> سينول ليعطي معقد احمر   ( كشف </a:t>
            </a:r>
            <a:r>
              <a:rPr lang="ar-IQ" sz="2400" b="1" dirty="0" err="1"/>
              <a:t>سلفانوف</a:t>
            </a:r>
            <a:r>
              <a:rPr lang="ar-IQ" sz="2400" b="1" dirty="0"/>
              <a:t> ) وهو كشف خاص للسكريات </a:t>
            </a:r>
            <a:r>
              <a:rPr lang="ar-IQ" sz="2400" b="1" dirty="0" err="1"/>
              <a:t>الكيتوينة</a:t>
            </a:r>
            <a:r>
              <a:rPr lang="ar-IQ" sz="2400" b="1" dirty="0"/>
              <a:t> .</a:t>
            </a:r>
            <a:endParaRPr lang="en-US" sz="2400" b="1" dirty="0"/>
          </a:p>
        </p:txBody>
      </p:sp>
    </p:spTree>
    <p:extLst>
      <p:ext uri="{BB962C8B-B14F-4D97-AF65-F5344CB8AC3E}">
        <p14:creationId xmlns:p14="http://schemas.microsoft.com/office/powerpoint/2010/main" val="2843789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7163" y="233363"/>
            <a:ext cx="8829675" cy="6391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514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2247" y="61999"/>
            <a:ext cx="8892480" cy="6124754"/>
          </a:xfrm>
          <a:prstGeom prst="rect">
            <a:avLst/>
          </a:prstGeom>
        </p:spPr>
        <p:txBody>
          <a:bodyPr wrap="square">
            <a:spAutoFit/>
          </a:bodyPr>
          <a:lstStyle/>
          <a:p>
            <a:pPr algn="just" rtl="1"/>
            <a:r>
              <a:rPr lang="ar-IQ" sz="3200" b="1" dirty="0" err="1">
                <a:solidFill>
                  <a:schemeClr val="accent2">
                    <a:lumMod val="75000"/>
                  </a:schemeClr>
                </a:solidFill>
              </a:rPr>
              <a:t>الكاربوهيدرات</a:t>
            </a:r>
            <a:r>
              <a:rPr lang="ar-IQ" sz="3200" b="1" dirty="0">
                <a:solidFill>
                  <a:schemeClr val="accent2">
                    <a:lumMod val="75000"/>
                  </a:schemeClr>
                </a:solidFill>
              </a:rPr>
              <a:t> </a:t>
            </a:r>
            <a:r>
              <a:rPr lang="en-US" sz="3200" b="1" dirty="0" err="1">
                <a:solidFill>
                  <a:schemeClr val="accent2">
                    <a:lumMod val="75000"/>
                  </a:schemeClr>
                </a:solidFill>
              </a:rPr>
              <a:t>Carbohydratr</a:t>
            </a:r>
            <a:r>
              <a:rPr lang="en-US" sz="3200" b="1" dirty="0">
                <a:solidFill>
                  <a:schemeClr val="accent2">
                    <a:lumMod val="75000"/>
                  </a:schemeClr>
                </a:solidFill>
              </a:rPr>
              <a:t> </a:t>
            </a:r>
          </a:p>
          <a:p>
            <a:pPr algn="just" rtl="1"/>
            <a:endParaRPr lang="en-US" sz="2400" b="1" dirty="0"/>
          </a:p>
          <a:p>
            <a:pPr algn="just" rtl="1"/>
            <a:r>
              <a:rPr lang="ar-IQ" sz="2400" b="1" dirty="0" err="1"/>
              <a:t>الكاربوهيدرات</a:t>
            </a:r>
            <a:r>
              <a:rPr lang="ar-IQ" sz="2400" b="1" dirty="0"/>
              <a:t> :- هي احدى الاصناف الرئيسية الاربع للجزيئات الحياتية الكبيرة وتؤلف </a:t>
            </a:r>
            <a:r>
              <a:rPr lang="ar-IQ" sz="2400" b="1" dirty="0" err="1"/>
              <a:t>الكاربوهيدرات</a:t>
            </a:r>
            <a:r>
              <a:rPr lang="ar-IQ" sz="2400" b="1" dirty="0"/>
              <a:t> حوالي 10% من المواد العضوية الداخلة في تركيب الخلية الحية وهناك حوالي 50 نوع من المركبات </a:t>
            </a:r>
            <a:r>
              <a:rPr lang="ar-IQ" sz="2400" b="1" dirty="0" err="1"/>
              <a:t>الكاربوهيدراتية</a:t>
            </a:r>
            <a:r>
              <a:rPr lang="ar-IQ" sz="2400" b="1" dirty="0"/>
              <a:t> المختلفة في الخلية. </a:t>
            </a:r>
            <a:endParaRPr lang="en-US" sz="2400" b="1" dirty="0"/>
          </a:p>
          <a:p>
            <a:pPr algn="just" rtl="1"/>
            <a:endParaRPr lang="ar-IQ" sz="2400" b="1" dirty="0"/>
          </a:p>
          <a:p>
            <a:pPr algn="just" rtl="1"/>
            <a:r>
              <a:rPr lang="ar-IQ" sz="2400" b="1" dirty="0">
                <a:solidFill>
                  <a:schemeClr val="accent2">
                    <a:lumMod val="75000"/>
                  </a:schemeClr>
                </a:solidFill>
              </a:rPr>
              <a:t>تعرف </a:t>
            </a:r>
            <a:r>
              <a:rPr lang="ar-IQ" sz="2400" b="1" dirty="0" err="1">
                <a:solidFill>
                  <a:schemeClr val="accent2">
                    <a:lumMod val="75000"/>
                  </a:schemeClr>
                </a:solidFill>
              </a:rPr>
              <a:t>الكاربوهيدرات</a:t>
            </a:r>
            <a:r>
              <a:rPr lang="ar-IQ" sz="2400" b="1" dirty="0">
                <a:solidFill>
                  <a:schemeClr val="accent2">
                    <a:lumMod val="75000"/>
                  </a:schemeClr>
                </a:solidFill>
              </a:rPr>
              <a:t> كيميائيا </a:t>
            </a:r>
          </a:p>
          <a:p>
            <a:pPr algn="just" rtl="1"/>
            <a:r>
              <a:rPr lang="ar-IQ" sz="2400" b="1" dirty="0"/>
              <a:t>بأنها المشتقات </a:t>
            </a:r>
            <a:r>
              <a:rPr lang="ar-IQ" sz="2400" b="1" dirty="0" err="1"/>
              <a:t>الالديهايدية</a:t>
            </a:r>
            <a:r>
              <a:rPr lang="ar-IQ" sz="2400" b="1" dirty="0"/>
              <a:t> او الكيتونية </a:t>
            </a:r>
            <a:r>
              <a:rPr lang="ar-IQ" sz="2400" b="1" dirty="0" err="1"/>
              <a:t>للكحولات</a:t>
            </a:r>
            <a:r>
              <a:rPr lang="ar-IQ" sz="2400" b="1" dirty="0"/>
              <a:t> متعدد الهيدروكسيد او المركبات التي تنتج هذه المشتقات عند تحللها المائي ومعظم </a:t>
            </a:r>
            <a:r>
              <a:rPr lang="ar-IQ" sz="2400" b="1" dirty="0" err="1"/>
              <a:t>الكاربوهيدرات</a:t>
            </a:r>
            <a:r>
              <a:rPr lang="ar-IQ" sz="2400" b="1" dirty="0"/>
              <a:t> تمتلك مجموعة </a:t>
            </a:r>
            <a:r>
              <a:rPr lang="ar-IQ" sz="2400" b="1" dirty="0" err="1"/>
              <a:t>الديهايد</a:t>
            </a:r>
            <a:r>
              <a:rPr lang="ar-IQ" sz="2400" b="1" dirty="0"/>
              <a:t> او </a:t>
            </a:r>
            <a:r>
              <a:rPr lang="ar-IQ" sz="2400" b="1" dirty="0" err="1"/>
              <a:t>كيتون</a:t>
            </a:r>
            <a:r>
              <a:rPr lang="ar-IQ" sz="2400" b="1" dirty="0"/>
              <a:t> حره او مقيدة وتمتلك </a:t>
            </a:r>
            <a:r>
              <a:rPr lang="ar-IQ" sz="2400" b="1" dirty="0" err="1"/>
              <a:t>الكاربوهيدرات</a:t>
            </a:r>
            <a:r>
              <a:rPr lang="ar-IQ" sz="2400" b="1" dirty="0"/>
              <a:t> الصيغة </a:t>
            </a:r>
            <a:r>
              <a:rPr lang="en-US" sz="2400" b="1" dirty="0" err="1"/>
              <a:t>Cn</a:t>
            </a:r>
            <a:r>
              <a:rPr lang="en-US" sz="2400" b="1" dirty="0"/>
              <a:t>(H2O)n </a:t>
            </a:r>
            <a:r>
              <a:rPr lang="ar-IQ" sz="2400" b="1" dirty="0"/>
              <a:t>او </a:t>
            </a:r>
            <a:r>
              <a:rPr lang="en-US" sz="2400" b="1" dirty="0"/>
              <a:t>(</a:t>
            </a:r>
            <a:r>
              <a:rPr lang="en-US" sz="2400" b="1" dirty="0" smtClean="0"/>
              <a:t>CH2O)n</a:t>
            </a:r>
            <a:endParaRPr lang="ar-IQ" sz="2400" b="1" dirty="0" smtClean="0"/>
          </a:p>
          <a:p>
            <a:pPr algn="just" rtl="1"/>
            <a:endParaRPr lang="en-US" sz="2400" b="1" dirty="0"/>
          </a:p>
          <a:p>
            <a:pPr algn="just" rtl="1"/>
            <a:r>
              <a:rPr lang="ar-IQ" sz="2400" b="1" dirty="0"/>
              <a:t>ويطلق على السكر الذي يحتوي على مجموعة </a:t>
            </a:r>
            <a:r>
              <a:rPr lang="ar-IQ" sz="2400" b="1" dirty="0" err="1"/>
              <a:t>الديهايد</a:t>
            </a:r>
            <a:r>
              <a:rPr lang="ar-IQ" sz="2400" b="1" dirty="0"/>
              <a:t> ب </a:t>
            </a:r>
            <a:r>
              <a:rPr lang="ar-IQ" sz="2400" b="1" dirty="0" err="1"/>
              <a:t>الدوز</a:t>
            </a:r>
            <a:r>
              <a:rPr lang="ar-IQ" sz="2400" b="1" dirty="0"/>
              <a:t> </a:t>
            </a:r>
            <a:r>
              <a:rPr lang="en-US" sz="2400" b="1" dirty="0">
                <a:solidFill>
                  <a:srgbClr val="FF0000"/>
                </a:solidFill>
              </a:rPr>
              <a:t>aldose</a:t>
            </a:r>
            <a:r>
              <a:rPr lang="en-US" sz="2400" b="1" dirty="0"/>
              <a:t> </a:t>
            </a:r>
            <a:r>
              <a:rPr lang="ar-IQ" sz="2400" b="1" dirty="0"/>
              <a:t>اما السكر الذي يحتوي على </a:t>
            </a:r>
            <a:r>
              <a:rPr lang="ar-IQ" sz="2400" b="1" dirty="0" err="1"/>
              <a:t>كيتون</a:t>
            </a:r>
            <a:r>
              <a:rPr lang="ar-IQ" sz="2400" b="1" dirty="0"/>
              <a:t> </a:t>
            </a:r>
            <a:r>
              <a:rPr lang="ar-IQ" sz="2400" b="1" dirty="0" err="1"/>
              <a:t>بالكيتوز</a:t>
            </a:r>
            <a:r>
              <a:rPr lang="ar-IQ" sz="2400" b="1" dirty="0"/>
              <a:t> </a:t>
            </a:r>
            <a:r>
              <a:rPr lang="en-US" sz="2400" b="1" dirty="0" err="1" smtClean="0">
                <a:solidFill>
                  <a:srgbClr val="FF0000"/>
                </a:solidFill>
              </a:rPr>
              <a:t>ketose</a:t>
            </a:r>
            <a:r>
              <a:rPr lang="en-US" sz="2400" b="1" dirty="0" smtClean="0">
                <a:solidFill>
                  <a:srgbClr val="FF0000"/>
                </a:solidFill>
              </a:rPr>
              <a:t> </a:t>
            </a:r>
            <a:endParaRPr lang="ar-IQ" sz="2400" b="1" dirty="0" smtClean="0">
              <a:solidFill>
                <a:srgbClr val="FF0000"/>
              </a:solidFill>
            </a:endParaRPr>
          </a:p>
          <a:p>
            <a:pPr algn="just" rtl="1"/>
            <a:endParaRPr lang="en-US" sz="2400" b="1" dirty="0">
              <a:solidFill>
                <a:srgbClr val="FF0000"/>
              </a:solidFill>
            </a:endParaRPr>
          </a:p>
          <a:p>
            <a:pPr algn="just" rtl="1"/>
            <a:r>
              <a:rPr lang="ar-IQ" sz="2400" b="1" dirty="0"/>
              <a:t>وتنتشر </a:t>
            </a:r>
            <a:r>
              <a:rPr lang="ar-IQ" sz="2400" b="1" dirty="0" err="1"/>
              <a:t>الكاربوهيدرات</a:t>
            </a:r>
            <a:r>
              <a:rPr lang="ar-IQ" sz="2400" b="1" dirty="0"/>
              <a:t> التي تدعى غالبا بالنشويات </a:t>
            </a:r>
            <a:r>
              <a:rPr lang="ar-IQ" sz="2400" b="1" dirty="0" err="1"/>
              <a:t>والسكربات</a:t>
            </a:r>
            <a:r>
              <a:rPr lang="ar-IQ" sz="2400" b="1" dirty="0"/>
              <a:t> انتشارا واسعا في الانسجة الحيوانية والنباتية </a:t>
            </a:r>
            <a:r>
              <a:rPr lang="ar-IQ" sz="2400" b="1" dirty="0" smtClean="0"/>
              <a:t>.</a:t>
            </a:r>
            <a:endParaRPr lang="ar-IQ" sz="2400" b="1" dirty="0"/>
          </a:p>
        </p:txBody>
      </p:sp>
    </p:spTree>
    <p:extLst>
      <p:ext uri="{BB962C8B-B14F-4D97-AF65-F5344CB8AC3E}">
        <p14:creationId xmlns:p14="http://schemas.microsoft.com/office/powerpoint/2010/main" val="2092887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856984" cy="3108543"/>
          </a:xfrm>
          <a:prstGeom prst="rect">
            <a:avLst/>
          </a:prstGeom>
        </p:spPr>
        <p:txBody>
          <a:bodyPr wrap="square">
            <a:spAutoFit/>
          </a:bodyPr>
          <a:lstStyle/>
          <a:p>
            <a:pPr algn="just" rtl="1"/>
            <a:r>
              <a:rPr lang="ar-IQ" sz="2800" b="1" dirty="0" smtClean="0">
                <a:solidFill>
                  <a:schemeClr val="tx2">
                    <a:lumMod val="60000"/>
                    <a:lumOff val="40000"/>
                  </a:schemeClr>
                </a:solidFill>
              </a:rPr>
              <a:t>2- اختزال </a:t>
            </a:r>
            <a:r>
              <a:rPr lang="ar-IQ" sz="2800" b="1" dirty="0">
                <a:solidFill>
                  <a:schemeClr val="tx2">
                    <a:lumMod val="60000"/>
                    <a:lumOff val="40000"/>
                  </a:schemeClr>
                </a:solidFill>
              </a:rPr>
              <a:t>السكريات الاحادية </a:t>
            </a:r>
          </a:p>
          <a:p>
            <a:pPr algn="just" rtl="1"/>
            <a:r>
              <a:rPr lang="ar-IQ" sz="2400" b="1" dirty="0"/>
              <a:t>عند معاملة السكريات البسيطة التي تحتوي مجموعة </a:t>
            </a:r>
            <a:r>
              <a:rPr lang="ar-IQ" sz="2400" b="1" dirty="0" err="1"/>
              <a:t>كيتون</a:t>
            </a:r>
            <a:r>
              <a:rPr lang="ar-IQ" sz="2400" b="1" dirty="0"/>
              <a:t> او </a:t>
            </a:r>
            <a:r>
              <a:rPr lang="ar-IQ" sz="2400" b="1" dirty="0" err="1"/>
              <a:t>الديهايد</a:t>
            </a:r>
            <a:r>
              <a:rPr lang="ar-IQ" sz="2400" b="1" dirty="0"/>
              <a:t> مع غاز الهيدروجين تحت ضغط عالي بوجود عامل مساعد مثل الكالسيوم او</a:t>
            </a:r>
            <a:r>
              <a:rPr lang="en-US" sz="2400" b="1" dirty="0"/>
              <a:t> </a:t>
            </a:r>
            <a:r>
              <a:rPr lang="ar-IQ" sz="2400" b="1" dirty="0"/>
              <a:t>البلاتين في الماء فأن مجموعة </a:t>
            </a:r>
            <a:r>
              <a:rPr lang="ar-IQ" sz="2400" b="1" dirty="0" err="1"/>
              <a:t>الكاربونيل</a:t>
            </a:r>
            <a:r>
              <a:rPr lang="ar-IQ" sz="2400" b="1" dirty="0"/>
              <a:t> تتحول الى مجموعة </a:t>
            </a:r>
            <a:r>
              <a:rPr lang="ar-IQ" sz="2400" b="1" dirty="0" err="1"/>
              <a:t>هيدروكسيل</a:t>
            </a:r>
            <a:r>
              <a:rPr lang="ar-IQ" sz="2400" b="1" dirty="0"/>
              <a:t> كحولية </a:t>
            </a:r>
            <a:r>
              <a:rPr lang="en-US" sz="2400" b="1" dirty="0"/>
              <a:t>CH2OH  </a:t>
            </a:r>
            <a:r>
              <a:rPr lang="ar-IQ" sz="2400" b="1" dirty="0"/>
              <a:t>ليتم انتاج </a:t>
            </a:r>
            <a:r>
              <a:rPr lang="ar-IQ" sz="2400" b="1" dirty="0" err="1"/>
              <a:t>الكحولات</a:t>
            </a:r>
            <a:r>
              <a:rPr lang="ar-IQ" sz="2400" b="1" dirty="0"/>
              <a:t> السكرية فعند تفاعل سكر الكلوكوز مع غاز الهيدروجين يتكون الكحول السكري </a:t>
            </a:r>
            <a:r>
              <a:rPr lang="ar-IQ" sz="2400" b="1" dirty="0" err="1"/>
              <a:t>كلوسيتول</a:t>
            </a:r>
            <a:r>
              <a:rPr lang="ar-IQ" sz="2400" b="1" dirty="0"/>
              <a:t> </a:t>
            </a:r>
            <a:r>
              <a:rPr lang="en-US" sz="2400" b="1" dirty="0" err="1"/>
              <a:t>glucitol</a:t>
            </a:r>
            <a:r>
              <a:rPr lang="en-US" sz="2400" b="1" dirty="0"/>
              <a:t> </a:t>
            </a:r>
            <a:r>
              <a:rPr lang="ar-IQ" sz="2400" b="1" dirty="0"/>
              <a:t>والذي يسمى ايضا </a:t>
            </a:r>
            <a:r>
              <a:rPr lang="ar-IQ" sz="2400" b="1" dirty="0" err="1"/>
              <a:t>سوربيتول</a:t>
            </a:r>
            <a:r>
              <a:rPr lang="ar-IQ" sz="2400" b="1" dirty="0"/>
              <a:t> </a:t>
            </a:r>
            <a:r>
              <a:rPr lang="en-US" sz="2400" b="1" dirty="0"/>
              <a:t>sorbitol. </a:t>
            </a:r>
          </a:p>
          <a:p>
            <a:pPr algn="just" rtl="1"/>
            <a:r>
              <a:rPr lang="ar-IQ" sz="2400" b="1" dirty="0"/>
              <a:t>كما يتفاعل سكر </a:t>
            </a:r>
            <a:r>
              <a:rPr lang="en-US" sz="2400" b="1" dirty="0"/>
              <a:t>-D</a:t>
            </a:r>
            <a:r>
              <a:rPr lang="ar-IQ" sz="2400" b="1" dirty="0" err="1"/>
              <a:t>مانوز</a:t>
            </a:r>
            <a:r>
              <a:rPr lang="ar-IQ" sz="2400" b="1" dirty="0"/>
              <a:t> مع غاز الهيدروجين بوجود عامل فلزي ليتكون كحول سكري </a:t>
            </a:r>
            <a:r>
              <a:rPr lang="en-US" sz="2400" b="1" dirty="0" err="1"/>
              <a:t>manitol</a:t>
            </a:r>
            <a:r>
              <a:rPr lang="en-US" sz="2400" b="1" dirty="0"/>
              <a:t> </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87624" y="3225176"/>
            <a:ext cx="6480720" cy="3545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1176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2212" y="116632"/>
            <a:ext cx="8928992" cy="3046988"/>
          </a:xfrm>
          <a:prstGeom prst="rect">
            <a:avLst/>
          </a:prstGeom>
        </p:spPr>
        <p:txBody>
          <a:bodyPr wrap="square">
            <a:spAutoFit/>
          </a:bodyPr>
          <a:lstStyle/>
          <a:p>
            <a:pPr algn="just" rtl="1"/>
            <a:r>
              <a:rPr lang="en-US" sz="2400" b="1" dirty="0" smtClean="0">
                <a:solidFill>
                  <a:schemeClr val="tx2">
                    <a:lumMod val="60000"/>
                    <a:lumOff val="40000"/>
                  </a:schemeClr>
                </a:solidFill>
              </a:rPr>
              <a:t>--3</a:t>
            </a:r>
            <a:r>
              <a:rPr lang="ar-IQ" sz="2400" b="1" dirty="0" smtClean="0">
                <a:solidFill>
                  <a:schemeClr val="tx2">
                    <a:lumMod val="60000"/>
                    <a:lumOff val="40000"/>
                  </a:schemeClr>
                </a:solidFill>
              </a:rPr>
              <a:t>فاعلات </a:t>
            </a:r>
            <a:r>
              <a:rPr lang="ar-IQ" sz="2400" b="1" dirty="0">
                <a:solidFill>
                  <a:schemeClr val="tx2">
                    <a:lumMod val="60000"/>
                    <a:lumOff val="40000"/>
                  </a:schemeClr>
                </a:solidFill>
              </a:rPr>
              <a:t>الاكسدة</a:t>
            </a:r>
          </a:p>
          <a:p>
            <a:pPr algn="just" rtl="1"/>
            <a:r>
              <a:rPr lang="ar-IQ" sz="2400" b="1" dirty="0" err="1"/>
              <a:t>تتأكسد</a:t>
            </a:r>
            <a:r>
              <a:rPr lang="ar-IQ" sz="2400" b="1" dirty="0"/>
              <a:t> السكريات في المحاليل القاعدية بواسطة ايونات </a:t>
            </a:r>
            <a:r>
              <a:rPr lang="ar-IQ" sz="2400" b="1" dirty="0" err="1"/>
              <a:t>النحاسيك</a:t>
            </a:r>
            <a:r>
              <a:rPr lang="en-US" sz="2400" b="1" dirty="0"/>
              <a:t>Cu+2 </a:t>
            </a:r>
            <a:r>
              <a:rPr lang="ar-IQ" sz="2400" b="1" dirty="0"/>
              <a:t>او أيون الفضة </a:t>
            </a:r>
            <a:r>
              <a:rPr lang="en-US" sz="2400" b="1" dirty="0"/>
              <a:t>Ag+1 </a:t>
            </a:r>
            <a:r>
              <a:rPr lang="ar-IQ" sz="2400" b="1" dirty="0"/>
              <a:t>وهذا التفاعل هو الاساس لكشوفات </a:t>
            </a:r>
            <a:r>
              <a:rPr lang="ar-IQ" sz="2400" b="1" dirty="0" err="1"/>
              <a:t>بندكت</a:t>
            </a:r>
            <a:r>
              <a:rPr lang="ar-IQ" sz="2400" b="1" dirty="0"/>
              <a:t> </a:t>
            </a:r>
            <a:r>
              <a:rPr lang="ar-IQ" sz="2400" b="1" dirty="0" err="1"/>
              <a:t>وفهلنك</a:t>
            </a:r>
            <a:r>
              <a:rPr lang="ar-IQ" sz="2400" b="1" dirty="0"/>
              <a:t> </a:t>
            </a:r>
            <a:r>
              <a:rPr lang="ar-IQ" sz="2400" b="1" dirty="0" err="1"/>
              <a:t>وبارفويد</a:t>
            </a:r>
            <a:r>
              <a:rPr lang="ar-IQ" sz="2400" b="1" dirty="0"/>
              <a:t> وكشف حامض </a:t>
            </a:r>
            <a:r>
              <a:rPr lang="ar-IQ" sz="2400" b="1" dirty="0" err="1"/>
              <a:t>البكريك</a:t>
            </a:r>
            <a:r>
              <a:rPr lang="ar-IQ" sz="2400" b="1" dirty="0"/>
              <a:t> وهذه الكشوفات تستخدم للكشف عن السكريات التي لها القابلية على الاختزال </a:t>
            </a:r>
            <a:r>
              <a:rPr lang="en-US" sz="2400" b="1" dirty="0"/>
              <a:t>       </a:t>
            </a:r>
            <a:r>
              <a:rPr lang="ar-IQ" sz="2400" b="1" dirty="0"/>
              <a:t>( سكريات مختزلة ) وغالبا </a:t>
            </a:r>
            <a:r>
              <a:rPr lang="ar-IQ" sz="2400" b="1" dirty="0" err="1"/>
              <a:t>ماتستخدم</a:t>
            </a:r>
            <a:r>
              <a:rPr lang="ar-IQ" sz="2400" b="1" dirty="0"/>
              <a:t> هذه الكشوفات في التقدير الكلي للكلوكوز في الدم </a:t>
            </a:r>
            <a:r>
              <a:rPr lang="ar-IQ" sz="2400" b="1" dirty="0" smtClean="0"/>
              <a:t>والادرار</a:t>
            </a:r>
            <a:endParaRPr lang="ar-IQ" sz="2400" b="1" dirty="0"/>
          </a:p>
          <a:p>
            <a:pPr algn="just" rtl="1"/>
            <a:r>
              <a:rPr lang="ar-IQ" sz="2400" b="1" dirty="0" smtClean="0"/>
              <a:t>في هذه التفاعلات </a:t>
            </a:r>
            <a:r>
              <a:rPr lang="ar-IQ" sz="2400" b="1" dirty="0" err="1" smtClean="0"/>
              <a:t>تتأكسد</a:t>
            </a:r>
            <a:r>
              <a:rPr lang="ar-IQ" sz="2400" b="1" dirty="0" smtClean="0"/>
              <a:t> </a:t>
            </a:r>
            <a:r>
              <a:rPr lang="ar-IQ" sz="2400" b="1" dirty="0"/>
              <a:t>مجموعة </a:t>
            </a:r>
            <a:r>
              <a:rPr lang="ar-IQ" sz="2400" b="1" dirty="0" err="1"/>
              <a:t>الالديهايد</a:t>
            </a:r>
            <a:r>
              <a:rPr lang="ar-IQ" sz="2400" b="1" dirty="0"/>
              <a:t> او </a:t>
            </a:r>
            <a:r>
              <a:rPr lang="ar-IQ" sz="2400" b="1" dirty="0" err="1"/>
              <a:t>الكيتون</a:t>
            </a:r>
            <a:r>
              <a:rPr lang="ar-IQ" sz="2400" b="1" dirty="0"/>
              <a:t> الى مجموعة </a:t>
            </a:r>
            <a:r>
              <a:rPr lang="ar-IQ" sz="2400" b="1" dirty="0" err="1"/>
              <a:t>كاربوكسيل</a:t>
            </a:r>
            <a:r>
              <a:rPr lang="ar-IQ" sz="2400" b="1" dirty="0"/>
              <a:t> </a:t>
            </a:r>
            <a:r>
              <a:rPr lang="ar-IQ" sz="2400" b="1" dirty="0" smtClean="0"/>
              <a:t>كما في </a:t>
            </a:r>
            <a:r>
              <a:rPr lang="ar-IQ" sz="2400" b="1" dirty="0" err="1" smtClean="0"/>
              <a:t>لبكلوكوز</a:t>
            </a:r>
            <a:r>
              <a:rPr lang="ar-IQ" sz="2400" b="1" dirty="0" smtClean="0"/>
              <a:t> يتحول الى حامض </a:t>
            </a:r>
            <a:r>
              <a:rPr lang="ar-IQ" sz="2400" b="1" dirty="0" err="1"/>
              <a:t>الگلوكونك</a:t>
            </a:r>
            <a:r>
              <a:rPr lang="ar-IQ" sz="2400" b="1" dirty="0"/>
              <a:t> .</a:t>
            </a:r>
            <a:endParaRPr lang="en-US" sz="2400" b="1"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7837" y="3789040"/>
            <a:ext cx="6877050" cy="306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467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3419" y="260648"/>
            <a:ext cx="8928992" cy="3046988"/>
          </a:xfrm>
          <a:prstGeom prst="rect">
            <a:avLst/>
          </a:prstGeom>
        </p:spPr>
        <p:txBody>
          <a:bodyPr wrap="square">
            <a:spAutoFit/>
          </a:bodyPr>
          <a:lstStyle/>
          <a:p>
            <a:pPr algn="just" rtl="1"/>
            <a:r>
              <a:rPr lang="ar-IQ" sz="2400" b="1" dirty="0" smtClean="0">
                <a:solidFill>
                  <a:schemeClr val="tx2">
                    <a:lumMod val="60000"/>
                    <a:lumOff val="40000"/>
                  </a:schemeClr>
                </a:solidFill>
              </a:rPr>
              <a:t>4- التفاعل </a:t>
            </a:r>
            <a:r>
              <a:rPr lang="ar-IQ" sz="2400" b="1" dirty="0">
                <a:solidFill>
                  <a:schemeClr val="tx2">
                    <a:lumMod val="60000"/>
                    <a:lumOff val="40000"/>
                  </a:schemeClr>
                </a:solidFill>
              </a:rPr>
              <a:t>مع فنيل </a:t>
            </a:r>
            <a:r>
              <a:rPr lang="ar-IQ" sz="2400" b="1" dirty="0" err="1">
                <a:solidFill>
                  <a:schemeClr val="tx2">
                    <a:lumMod val="60000"/>
                    <a:lumOff val="40000"/>
                  </a:schemeClr>
                </a:solidFill>
              </a:rPr>
              <a:t>هيدرازين</a:t>
            </a:r>
            <a:r>
              <a:rPr lang="ar-IQ" sz="2400" b="1" dirty="0">
                <a:solidFill>
                  <a:schemeClr val="tx2">
                    <a:lumMod val="60000"/>
                    <a:lumOff val="40000"/>
                  </a:schemeClr>
                </a:solidFill>
              </a:rPr>
              <a:t> </a:t>
            </a:r>
            <a:endParaRPr lang="en-US" sz="2400" b="1" dirty="0">
              <a:solidFill>
                <a:schemeClr val="tx2">
                  <a:lumMod val="60000"/>
                  <a:lumOff val="40000"/>
                </a:schemeClr>
              </a:solidFill>
            </a:endParaRPr>
          </a:p>
          <a:p>
            <a:pPr algn="just" rtl="1"/>
            <a:endParaRPr lang="ar-IQ" sz="2400" b="1" dirty="0"/>
          </a:p>
          <a:p>
            <a:pPr algn="just" rtl="1"/>
            <a:r>
              <a:rPr lang="ar-IQ" sz="2400" b="1" dirty="0"/>
              <a:t>تتفاعل السكريات الاحادية والثنائية مع فنيل </a:t>
            </a:r>
            <a:r>
              <a:rPr lang="ar-IQ" sz="2400" b="1" dirty="0" err="1"/>
              <a:t>هيدرازين</a:t>
            </a:r>
            <a:r>
              <a:rPr lang="ar-IQ" sz="2400" b="1" dirty="0"/>
              <a:t> بالتسخين لتتكون بلورات صفراء تدعى </a:t>
            </a:r>
            <a:r>
              <a:rPr lang="ar-IQ" sz="2400" b="1" dirty="0" err="1"/>
              <a:t>الاوسازون</a:t>
            </a:r>
            <a:r>
              <a:rPr lang="ar-IQ" sz="2400" b="1" dirty="0"/>
              <a:t> وهي مركبات سهلة التبلور ذات درجات انصهار عالية واشكال بلورية متغيره ولكل سكر شكل بلوري خاص به يعتمد على نوع السكر والترتيب الفراغي للسكر بعد ذرة كاربون رقم 3  ويمكن استخدام هذه الطريقة لتشخيص او للكشف عن السكريات التي يصعب تمييزها بالطرق اللونية  كما في المثال التالي تكون بلورة </a:t>
            </a:r>
            <a:r>
              <a:rPr lang="ar-IQ" sz="2400" b="1" dirty="0" err="1"/>
              <a:t>الاوسازون</a:t>
            </a:r>
            <a:r>
              <a:rPr lang="ar-IQ" sz="2400" b="1" dirty="0"/>
              <a:t> لسكر الكلوكوز </a:t>
            </a:r>
            <a:r>
              <a:rPr lang="ar-IQ" dirty="0"/>
              <a:t>.</a:t>
            </a:r>
            <a:endParaRPr lang="en-US" dirty="0"/>
          </a:p>
        </p:txBody>
      </p:sp>
    </p:spTree>
    <p:extLst>
      <p:ext uri="{BB962C8B-B14F-4D97-AF65-F5344CB8AC3E}">
        <p14:creationId xmlns:p14="http://schemas.microsoft.com/office/powerpoint/2010/main" val="2565786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47625"/>
            <a:ext cx="9144000" cy="67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63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188640"/>
            <a:ext cx="8784976" cy="1200329"/>
          </a:xfrm>
          <a:prstGeom prst="rect">
            <a:avLst/>
          </a:prstGeom>
        </p:spPr>
        <p:txBody>
          <a:bodyPr wrap="square">
            <a:spAutoFit/>
          </a:bodyPr>
          <a:lstStyle/>
          <a:p>
            <a:pPr algn="just" rtl="1"/>
            <a:r>
              <a:rPr lang="ar-IQ" sz="2400" b="1" dirty="0" smtClean="0">
                <a:solidFill>
                  <a:schemeClr val="tx2">
                    <a:lumMod val="60000"/>
                    <a:lumOff val="40000"/>
                  </a:schemeClr>
                </a:solidFill>
              </a:rPr>
              <a:t>  5- تفاعل </a:t>
            </a:r>
            <a:r>
              <a:rPr lang="ar-IQ" sz="2400" b="1" dirty="0">
                <a:solidFill>
                  <a:schemeClr val="tx2">
                    <a:lumMod val="60000"/>
                    <a:lumOff val="40000"/>
                  </a:schemeClr>
                </a:solidFill>
              </a:rPr>
              <a:t>السكريات الاحادية مع حامض الفسفوريك </a:t>
            </a:r>
            <a:endParaRPr lang="en-US" sz="2400" b="1" dirty="0">
              <a:solidFill>
                <a:schemeClr val="tx2">
                  <a:lumMod val="60000"/>
                  <a:lumOff val="40000"/>
                </a:schemeClr>
              </a:solidFill>
            </a:endParaRPr>
          </a:p>
          <a:p>
            <a:pPr algn="just" rtl="1"/>
            <a:r>
              <a:rPr lang="ar-IQ" sz="2400" b="1" dirty="0"/>
              <a:t> تتفاعل السكريات الاحادية مع حامض الفسفوريك لتعطي سكريات </a:t>
            </a:r>
            <a:r>
              <a:rPr lang="ar-IQ" sz="2400" b="1" dirty="0" err="1"/>
              <a:t>مفسفرة</a:t>
            </a:r>
            <a:r>
              <a:rPr lang="ar-IQ" sz="2400" b="1" dirty="0"/>
              <a:t> وهذه تلعب دورا مهما في العمليات الايضية </a:t>
            </a:r>
            <a:r>
              <a:rPr lang="ar-IQ" sz="2400" b="1" dirty="0" err="1"/>
              <a:t>للكاربوهيدرات</a:t>
            </a:r>
            <a:r>
              <a:rPr lang="ar-IQ" sz="2400" b="1" dirty="0"/>
              <a:t> .</a:t>
            </a:r>
            <a:endParaRPr lang="en-US" sz="2400" b="1"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1600" y="1628800"/>
            <a:ext cx="7772400" cy="267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399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2"/>
            <a:ext cx="9036496" cy="2123658"/>
          </a:xfrm>
          <a:prstGeom prst="rect">
            <a:avLst/>
          </a:prstGeom>
        </p:spPr>
        <p:txBody>
          <a:bodyPr wrap="square">
            <a:spAutoFit/>
          </a:bodyPr>
          <a:lstStyle/>
          <a:p>
            <a:pPr algn="just" rtl="1"/>
            <a:r>
              <a:rPr lang="ar-IQ" sz="3200" b="1" dirty="0">
                <a:solidFill>
                  <a:schemeClr val="accent2">
                    <a:lumMod val="75000"/>
                  </a:schemeClr>
                </a:solidFill>
              </a:rPr>
              <a:t>مشتقات السكريات الاحادية </a:t>
            </a:r>
          </a:p>
          <a:p>
            <a:pPr algn="just" rtl="1"/>
            <a:r>
              <a:rPr lang="ar-IQ" sz="2800" b="1" dirty="0">
                <a:solidFill>
                  <a:schemeClr val="tx2">
                    <a:lumMod val="60000"/>
                    <a:lumOff val="40000"/>
                  </a:schemeClr>
                </a:solidFill>
              </a:rPr>
              <a:t>الحوامض السكرية</a:t>
            </a:r>
          </a:p>
          <a:p>
            <a:pPr algn="just" rtl="1"/>
            <a:r>
              <a:rPr lang="ar-IQ" sz="2400" b="1" dirty="0"/>
              <a:t>تشتق الحوامض السكرية من السكريات الاحادية وذلك </a:t>
            </a:r>
            <a:r>
              <a:rPr lang="ar-IQ" sz="2400" b="1" dirty="0" err="1"/>
              <a:t>بأستبدال</a:t>
            </a:r>
            <a:r>
              <a:rPr lang="ar-IQ" sz="2400" b="1" dirty="0"/>
              <a:t> مجموعة </a:t>
            </a:r>
            <a:r>
              <a:rPr lang="ar-IQ" sz="2400" b="1" dirty="0" err="1"/>
              <a:t>الكاربونيل</a:t>
            </a:r>
            <a:r>
              <a:rPr lang="ar-IQ" sz="2400" b="1" dirty="0"/>
              <a:t> ومجموعة </a:t>
            </a:r>
            <a:r>
              <a:rPr lang="ar-IQ" sz="2400" b="1" dirty="0" err="1"/>
              <a:t>الهيدروكسيل</a:t>
            </a:r>
            <a:r>
              <a:rPr lang="ar-IQ" sz="2400" b="1" dirty="0"/>
              <a:t> الكحولية بمجموعة </a:t>
            </a:r>
            <a:r>
              <a:rPr lang="ar-IQ" sz="2400" b="1" dirty="0" err="1"/>
              <a:t>كاربوكسيل</a:t>
            </a:r>
            <a:r>
              <a:rPr lang="ar-IQ" sz="2400" b="1" dirty="0"/>
              <a:t> مثل حامض </a:t>
            </a:r>
            <a:r>
              <a:rPr lang="ar-IQ" sz="2400" b="1" dirty="0" err="1"/>
              <a:t>الالداريك</a:t>
            </a:r>
            <a:r>
              <a:rPr lang="ar-IQ" sz="2400" b="1" dirty="0"/>
              <a:t> وحامض </a:t>
            </a:r>
            <a:r>
              <a:rPr lang="ar-IQ" sz="2400" b="1" dirty="0" err="1"/>
              <a:t>الاورنيك</a:t>
            </a:r>
            <a:r>
              <a:rPr lang="ar-IQ" sz="2400" b="1" dirty="0"/>
              <a:t> وحامض </a:t>
            </a:r>
            <a:r>
              <a:rPr lang="ar-IQ" sz="2400" b="1" dirty="0" err="1"/>
              <a:t>الاسكوربيك</a:t>
            </a:r>
            <a:endParaRPr lang="ar-IQ" sz="2400" b="1" dirty="0"/>
          </a:p>
        </p:txBody>
      </p:sp>
      <p:sp>
        <p:nvSpPr>
          <p:cNvPr id="4" name="مستطيل 3"/>
          <p:cNvSpPr/>
          <p:nvPr/>
        </p:nvSpPr>
        <p:spPr>
          <a:xfrm>
            <a:off x="179512" y="2420888"/>
            <a:ext cx="8856984" cy="3108543"/>
          </a:xfrm>
          <a:prstGeom prst="rect">
            <a:avLst/>
          </a:prstGeom>
        </p:spPr>
        <p:txBody>
          <a:bodyPr wrap="square">
            <a:spAutoFit/>
          </a:bodyPr>
          <a:lstStyle/>
          <a:p>
            <a:pPr algn="just" rtl="1"/>
            <a:r>
              <a:rPr lang="ar-IQ" sz="2800" b="1" dirty="0">
                <a:solidFill>
                  <a:schemeClr val="tx2">
                    <a:lumMod val="60000"/>
                    <a:lumOff val="40000"/>
                  </a:schemeClr>
                </a:solidFill>
              </a:rPr>
              <a:t>السكريات الامينية</a:t>
            </a:r>
          </a:p>
          <a:p>
            <a:pPr algn="just" rtl="1"/>
            <a:r>
              <a:rPr lang="ar-IQ" sz="2400" b="1" dirty="0"/>
              <a:t>وهي السكريات الناتجة من استبدال  مجموعة </a:t>
            </a:r>
            <a:r>
              <a:rPr lang="ar-IQ" sz="2400" b="1" dirty="0" err="1"/>
              <a:t>الهيدروكسيل</a:t>
            </a:r>
            <a:r>
              <a:rPr lang="ar-IQ" sz="2400" b="1" dirty="0"/>
              <a:t> الواقعة في ذرة كاربون رقم 2 بمجموعة امين ومن هذه السكريات </a:t>
            </a:r>
            <a:r>
              <a:rPr lang="en-US" sz="2400" b="1" dirty="0"/>
              <a:t>-D</a:t>
            </a:r>
            <a:r>
              <a:rPr lang="ar-IQ" sz="2400" b="1" dirty="0"/>
              <a:t>كلوكوز امين الذي يدخل في تركيب السكر المتعدد </a:t>
            </a:r>
            <a:r>
              <a:rPr lang="ar-IQ" sz="2400" b="1" dirty="0" err="1"/>
              <a:t>كايتين</a:t>
            </a:r>
            <a:r>
              <a:rPr lang="ar-IQ" sz="2400" b="1" dirty="0"/>
              <a:t> الموجود في القشرة الاصلية المغطية </a:t>
            </a:r>
            <a:r>
              <a:rPr lang="ar-IQ" sz="2400" b="1" dirty="0" err="1"/>
              <a:t>لاجسام</a:t>
            </a:r>
            <a:r>
              <a:rPr lang="ar-IQ" sz="2400" b="1" dirty="0"/>
              <a:t> الحشرات </a:t>
            </a:r>
            <a:r>
              <a:rPr lang="ar-IQ" sz="2400" b="1" dirty="0" smtClean="0"/>
              <a:t>.</a:t>
            </a:r>
          </a:p>
          <a:p>
            <a:pPr algn="just" rtl="1"/>
            <a:r>
              <a:rPr lang="ar-IQ" sz="2400" b="1" dirty="0" smtClean="0"/>
              <a:t>و </a:t>
            </a:r>
            <a:r>
              <a:rPr lang="en-US" sz="2400" b="1" dirty="0"/>
              <a:t>-D</a:t>
            </a:r>
            <a:r>
              <a:rPr lang="ar-IQ" sz="2400" b="1" dirty="0" err="1"/>
              <a:t>كالكتوز</a:t>
            </a:r>
            <a:r>
              <a:rPr lang="ar-IQ" sz="2400" b="1" dirty="0"/>
              <a:t> امين الذي يدخل في تركيب </a:t>
            </a:r>
            <a:r>
              <a:rPr lang="ar-IQ" sz="2400" b="1" dirty="0" smtClean="0"/>
              <a:t>السكر </a:t>
            </a:r>
            <a:r>
              <a:rPr lang="ar-IQ" sz="2400" b="1" dirty="0"/>
              <a:t>المتعد </a:t>
            </a:r>
            <a:r>
              <a:rPr lang="ar-IQ" sz="2400" b="1" dirty="0" err="1"/>
              <a:t>كوندرويتين</a:t>
            </a:r>
            <a:r>
              <a:rPr lang="ar-IQ" sz="2400" b="1" dirty="0"/>
              <a:t> سلفات الذي يدخل في تركيب الغضاريف </a:t>
            </a:r>
            <a:r>
              <a:rPr lang="ar-IQ" sz="2400" b="1" dirty="0" smtClean="0"/>
              <a:t>.</a:t>
            </a:r>
            <a:endParaRPr lang="ar-IQ" sz="2400" b="1" dirty="0"/>
          </a:p>
          <a:p>
            <a:pPr algn="just" rtl="1"/>
            <a:r>
              <a:rPr lang="ar-IQ" sz="2400" b="1" dirty="0"/>
              <a:t>ويوجد هذين السكرين في الطبيعة بشكل </a:t>
            </a:r>
            <a:r>
              <a:rPr lang="en-US" sz="2400" b="1" dirty="0"/>
              <a:t>-N</a:t>
            </a:r>
            <a:r>
              <a:rPr lang="ar-IQ" sz="2400" b="1" dirty="0" err="1"/>
              <a:t>اسيتايل</a:t>
            </a:r>
            <a:r>
              <a:rPr lang="ar-IQ" sz="2400" b="1" dirty="0"/>
              <a:t> كلوكوز امين و </a:t>
            </a:r>
            <a:r>
              <a:rPr lang="en-US" sz="2400" b="1" dirty="0"/>
              <a:t>-N</a:t>
            </a:r>
            <a:r>
              <a:rPr lang="ar-IQ" sz="2400" b="1" dirty="0" err="1"/>
              <a:t>اسيتايل</a:t>
            </a:r>
            <a:r>
              <a:rPr lang="ar-IQ" sz="2400" b="1" dirty="0"/>
              <a:t> </a:t>
            </a:r>
            <a:r>
              <a:rPr lang="ar-IQ" sz="2400" b="1" dirty="0" err="1"/>
              <a:t>كالكتو</a:t>
            </a:r>
            <a:r>
              <a:rPr lang="ar-IQ" sz="2400" b="1" dirty="0"/>
              <a:t> امين</a:t>
            </a:r>
            <a:r>
              <a:rPr lang="en-US" sz="2400" b="1" dirty="0"/>
              <a:t> .</a:t>
            </a:r>
            <a:endParaRPr lang="ar-IQ" sz="2400" b="1" dirty="0"/>
          </a:p>
        </p:txBody>
      </p:sp>
      <p:sp>
        <p:nvSpPr>
          <p:cNvPr id="5" name="AutoShape 2" descr="blob:https://web.telegram.org/b10e37a9-5d69-446d-97e5-a398569e06d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telegram.org/b10e37a9-5d69-446d-97e5-a398569e06d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blob:https://web.telegram.org/b10e37a9-5d69-446d-97e5-a398569e06d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422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9552" y="245455"/>
            <a:ext cx="7620000" cy="169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23528" y="2274838"/>
            <a:ext cx="8640960" cy="2369880"/>
          </a:xfrm>
          <a:prstGeom prst="rect">
            <a:avLst/>
          </a:prstGeom>
        </p:spPr>
        <p:txBody>
          <a:bodyPr wrap="square">
            <a:spAutoFit/>
          </a:bodyPr>
          <a:lstStyle/>
          <a:p>
            <a:pPr algn="just" rtl="1"/>
            <a:r>
              <a:rPr lang="ar-IQ" sz="2800" b="1" dirty="0" err="1">
                <a:solidFill>
                  <a:schemeClr val="tx2">
                    <a:lumMod val="60000"/>
                    <a:lumOff val="40000"/>
                  </a:schemeClr>
                </a:solidFill>
              </a:rPr>
              <a:t>الكلايكوسيدات</a:t>
            </a:r>
            <a:endParaRPr lang="ar-IQ" sz="2800" b="1" dirty="0">
              <a:solidFill>
                <a:schemeClr val="tx2">
                  <a:lumMod val="60000"/>
                  <a:lumOff val="40000"/>
                </a:schemeClr>
              </a:solidFill>
            </a:endParaRPr>
          </a:p>
          <a:p>
            <a:pPr algn="just" rtl="1"/>
            <a:r>
              <a:rPr lang="ar-IQ" sz="2400" b="1" dirty="0"/>
              <a:t>تتكون نتيجة تفاعل بين سكر ومجموعة </a:t>
            </a:r>
            <a:r>
              <a:rPr lang="ar-IQ" sz="2400" b="1" dirty="0" err="1"/>
              <a:t>الهيدروكسيل</a:t>
            </a:r>
            <a:r>
              <a:rPr lang="ar-IQ" sz="2400" b="1" dirty="0"/>
              <a:t> لمركب ثاني سكري او غير سكري فعند معاملة السكريات الاحادية مع كحول في محلول حامضي تنتج مركبات </a:t>
            </a:r>
            <a:r>
              <a:rPr lang="ar-IQ" sz="2400" b="1" dirty="0" err="1"/>
              <a:t>كلايكوسيد</a:t>
            </a:r>
            <a:r>
              <a:rPr lang="ar-IQ" sz="2400" b="1" dirty="0"/>
              <a:t> وبهذا يعود الى وجود السكر همي </a:t>
            </a:r>
            <a:r>
              <a:rPr lang="en-US" sz="2400" b="1" dirty="0" err="1"/>
              <a:t>Hame</a:t>
            </a:r>
            <a:r>
              <a:rPr lang="en-US" sz="2400" b="1" dirty="0"/>
              <a:t> </a:t>
            </a:r>
            <a:r>
              <a:rPr lang="en-US" sz="2400" b="1" dirty="0" err="1"/>
              <a:t>acetal</a:t>
            </a:r>
            <a:r>
              <a:rPr lang="en-US" sz="2400" b="1" dirty="0"/>
              <a:t>  </a:t>
            </a:r>
            <a:r>
              <a:rPr lang="ar-IQ" sz="2400" b="1" dirty="0"/>
              <a:t>او </a:t>
            </a:r>
            <a:r>
              <a:rPr lang="en-US" sz="2400" b="1" dirty="0" err="1"/>
              <a:t>Hame</a:t>
            </a:r>
            <a:r>
              <a:rPr lang="en-US" sz="2400" b="1" dirty="0"/>
              <a:t> </a:t>
            </a:r>
            <a:r>
              <a:rPr lang="en-US" sz="2400" b="1" dirty="0" err="1"/>
              <a:t>ketal</a:t>
            </a:r>
            <a:r>
              <a:rPr lang="en-US" sz="2400" b="1" dirty="0"/>
              <a:t>  </a:t>
            </a:r>
            <a:r>
              <a:rPr lang="ar-IQ" sz="2400" b="1" dirty="0"/>
              <a:t>ويطلق على </a:t>
            </a:r>
            <a:r>
              <a:rPr lang="ar-IQ" sz="2400" b="1" dirty="0" err="1"/>
              <a:t>كلايكوسيد</a:t>
            </a:r>
            <a:r>
              <a:rPr lang="ar-IQ" sz="2400" b="1" dirty="0"/>
              <a:t> الفركتوز والكلوكوز ب </a:t>
            </a:r>
            <a:r>
              <a:rPr lang="ar-IQ" sz="2400" b="1" dirty="0" err="1"/>
              <a:t>فركتوسايد</a:t>
            </a:r>
            <a:r>
              <a:rPr lang="ar-IQ" sz="2400" b="1" dirty="0"/>
              <a:t> </a:t>
            </a:r>
            <a:r>
              <a:rPr lang="ar-IQ" sz="2400" b="1" dirty="0" err="1"/>
              <a:t>وكلوكوسايد</a:t>
            </a:r>
            <a:r>
              <a:rPr lang="ar-IQ" sz="2400" b="1" dirty="0"/>
              <a:t> كما يطلق على الجزء </a:t>
            </a:r>
            <a:r>
              <a:rPr lang="ar-IQ" sz="2400" b="1" dirty="0" err="1"/>
              <a:t>الغيركاربوهيدراتي</a:t>
            </a:r>
            <a:r>
              <a:rPr lang="ar-IQ" sz="2400" b="1" dirty="0"/>
              <a:t>  </a:t>
            </a:r>
            <a:r>
              <a:rPr lang="ar-IQ" sz="2400" b="1" dirty="0" err="1"/>
              <a:t>بالكلايكوسيد</a:t>
            </a:r>
            <a:r>
              <a:rPr lang="ar-IQ" sz="2400" b="1" dirty="0"/>
              <a:t> .</a:t>
            </a:r>
          </a:p>
        </p:txBody>
      </p:sp>
    </p:spTree>
    <p:extLst>
      <p:ext uri="{BB962C8B-B14F-4D97-AF65-F5344CB8AC3E}">
        <p14:creationId xmlns:p14="http://schemas.microsoft.com/office/powerpoint/2010/main" val="363153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439" y="188640"/>
            <a:ext cx="8892480" cy="2431435"/>
          </a:xfrm>
          <a:prstGeom prst="rect">
            <a:avLst/>
          </a:prstGeom>
        </p:spPr>
        <p:txBody>
          <a:bodyPr wrap="square">
            <a:spAutoFit/>
          </a:bodyPr>
          <a:lstStyle/>
          <a:p>
            <a:pPr algn="just" rtl="1"/>
            <a:r>
              <a:rPr lang="ar-IQ" sz="3200" b="1" dirty="0" smtClean="0">
                <a:solidFill>
                  <a:schemeClr val="tx2">
                    <a:lumMod val="60000"/>
                    <a:lumOff val="40000"/>
                  </a:schemeClr>
                </a:solidFill>
              </a:rPr>
              <a:t>السكريات منقوصة الاوكسجين ( الدي اوكسي )</a:t>
            </a:r>
            <a:endParaRPr lang="ar-IQ" sz="3200" b="1" dirty="0">
              <a:solidFill>
                <a:srgbClr val="FF0000"/>
              </a:solidFill>
            </a:endParaRPr>
          </a:p>
          <a:p>
            <a:pPr algn="just" rtl="1"/>
            <a:endParaRPr lang="ar-IQ" sz="2400" b="1" dirty="0"/>
          </a:p>
          <a:p>
            <a:pPr algn="just" rtl="1"/>
            <a:r>
              <a:rPr lang="ar-IQ" sz="2400" b="1" dirty="0" smtClean="0"/>
              <a:t>هي  السكريات التي تنتج من استبدال مجموعة </a:t>
            </a:r>
            <a:r>
              <a:rPr lang="ar-IQ" sz="2400" b="1" dirty="0" err="1" smtClean="0"/>
              <a:t>هيدروكسيل</a:t>
            </a:r>
            <a:r>
              <a:rPr lang="ar-IQ" sz="2400" b="1" dirty="0" smtClean="0"/>
              <a:t> واحدة او اكثر بذرة هيدروجين .اكثر السكريات منقوصة الاوكسجين انتشارا </a:t>
            </a:r>
            <a:r>
              <a:rPr lang="ar-IQ" sz="2400" b="1" dirty="0"/>
              <a:t>هو سكر 2</a:t>
            </a:r>
            <a:r>
              <a:rPr lang="en-US" sz="2400" b="1" dirty="0"/>
              <a:t>-D-</a:t>
            </a:r>
            <a:r>
              <a:rPr lang="ar-IQ" sz="2400" b="1" dirty="0"/>
              <a:t>اوكسي </a:t>
            </a:r>
            <a:r>
              <a:rPr lang="ar-IQ" sz="2400" b="1" dirty="0" err="1"/>
              <a:t>رايبوز</a:t>
            </a:r>
            <a:r>
              <a:rPr lang="ar-IQ" sz="2400" b="1" dirty="0"/>
              <a:t> وهو السكر الذي يدخل في تركيب الحامض النووي </a:t>
            </a:r>
            <a:r>
              <a:rPr lang="en-US" sz="2400" b="1" dirty="0"/>
              <a:t> DNA  </a:t>
            </a:r>
            <a:r>
              <a:rPr lang="ar-IQ" sz="2400" b="1" dirty="0"/>
              <a:t>كما يعتبر سكر </a:t>
            </a:r>
            <a:r>
              <a:rPr lang="en-US" sz="2400" b="1" dirty="0"/>
              <a:t>-L</a:t>
            </a:r>
            <a:r>
              <a:rPr lang="ar-IQ" sz="2400" b="1" dirty="0" err="1"/>
              <a:t>رامنوز</a:t>
            </a:r>
            <a:r>
              <a:rPr lang="ar-IQ" sz="2400" b="1" dirty="0"/>
              <a:t> (6</a:t>
            </a:r>
            <a:r>
              <a:rPr lang="en-US" sz="2400" b="1" dirty="0"/>
              <a:t>-D- </a:t>
            </a:r>
            <a:r>
              <a:rPr lang="ar-IQ" sz="2400" b="1" dirty="0" smtClean="0"/>
              <a:t>اوكسي-</a:t>
            </a:r>
            <a:r>
              <a:rPr lang="en-US" sz="2400" b="1" dirty="0" smtClean="0"/>
              <a:t>- L</a:t>
            </a:r>
            <a:r>
              <a:rPr lang="ar-IQ" sz="2400" b="1" dirty="0" err="1" smtClean="0"/>
              <a:t>مانوز</a:t>
            </a:r>
            <a:r>
              <a:rPr lang="ar-IQ" sz="2400" b="1" dirty="0" smtClean="0"/>
              <a:t> </a:t>
            </a:r>
            <a:r>
              <a:rPr lang="ar-IQ" sz="2400" b="1" dirty="0"/>
              <a:t>) </a:t>
            </a:r>
            <a:r>
              <a:rPr lang="ar-IQ" sz="2400" b="1" dirty="0" smtClean="0"/>
              <a:t>من </a:t>
            </a:r>
            <a:r>
              <a:rPr lang="ar-IQ" sz="2400" b="1" dirty="0"/>
              <a:t>المكونات الرئيسية للجدران الخلوية في بعض انواع البكتريا .</a:t>
            </a:r>
          </a:p>
        </p:txBody>
      </p:sp>
      <p:pic>
        <p:nvPicPr>
          <p:cNvPr id="1026"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2000" y="3573016"/>
            <a:ext cx="7620000" cy="3131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مستطيل 2"/>
          <p:cNvSpPr/>
          <p:nvPr/>
        </p:nvSpPr>
        <p:spPr>
          <a:xfrm>
            <a:off x="3563888" y="3573016"/>
            <a:ext cx="2232248" cy="31310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1879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0558" y="260648"/>
            <a:ext cx="8928992" cy="1692771"/>
          </a:xfrm>
          <a:prstGeom prst="rect">
            <a:avLst/>
          </a:prstGeom>
        </p:spPr>
        <p:txBody>
          <a:bodyPr wrap="square">
            <a:spAutoFit/>
          </a:bodyPr>
          <a:lstStyle/>
          <a:p>
            <a:pPr algn="just" rtl="1"/>
            <a:r>
              <a:rPr lang="ar-IQ" sz="3200" b="1" dirty="0">
                <a:solidFill>
                  <a:schemeClr val="accent2">
                    <a:lumMod val="75000"/>
                  </a:schemeClr>
                </a:solidFill>
              </a:rPr>
              <a:t>السكريات المعدودة </a:t>
            </a:r>
            <a:r>
              <a:rPr lang="en-US" sz="3200" b="1" dirty="0" err="1" smtClean="0">
                <a:solidFill>
                  <a:schemeClr val="accent2">
                    <a:lumMod val="75000"/>
                  </a:schemeClr>
                </a:solidFill>
              </a:rPr>
              <a:t>Oligosccharides</a:t>
            </a:r>
            <a:endParaRPr lang="en-US" sz="3200" b="1" dirty="0">
              <a:solidFill>
                <a:schemeClr val="accent2">
                  <a:lumMod val="75000"/>
                </a:schemeClr>
              </a:solidFill>
            </a:endParaRPr>
          </a:p>
          <a:p>
            <a:pPr algn="just" rtl="1"/>
            <a:r>
              <a:rPr lang="ar-IQ" sz="2400" b="1" dirty="0"/>
              <a:t>تسمى بالسكريات قليلة الوحدات وهي السكريات التي يكون فيها عدد الجزيئات(  الوحدات)  السكرية من 2-10 وحدات وترتبط الوحدات مع بعضها بواسطة الاواصر </a:t>
            </a:r>
            <a:r>
              <a:rPr lang="ar-IQ" sz="2400" b="1" dirty="0" err="1"/>
              <a:t>الكلايكوسيدية</a:t>
            </a:r>
            <a:r>
              <a:rPr lang="ar-IQ" sz="2400" b="1" dirty="0"/>
              <a:t> وتقسم هذه  السكريات الى سكريات </a:t>
            </a:r>
            <a:r>
              <a:rPr lang="ar-IQ" sz="2400" b="1" dirty="0" smtClean="0"/>
              <a:t>ثنائية، ثلاثية </a:t>
            </a:r>
            <a:r>
              <a:rPr lang="ar-IQ" sz="2400" b="1" dirty="0"/>
              <a:t>،</a:t>
            </a:r>
            <a:r>
              <a:rPr lang="ar-IQ" sz="2400" b="1" dirty="0" smtClean="0"/>
              <a:t> </a:t>
            </a:r>
            <a:r>
              <a:rPr lang="ar-IQ" sz="2400" b="1" dirty="0"/>
              <a:t>رباعية وهكذا .</a:t>
            </a:r>
          </a:p>
        </p:txBody>
      </p:sp>
      <p:sp>
        <p:nvSpPr>
          <p:cNvPr id="3" name="مستطيل 2"/>
          <p:cNvSpPr/>
          <p:nvPr/>
        </p:nvSpPr>
        <p:spPr>
          <a:xfrm>
            <a:off x="90558" y="2136339"/>
            <a:ext cx="9053442" cy="2739211"/>
          </a:xfrm>
          <a:prstGeom prst="rect">
            <a:avLst/>
          </a:prstGeom>
        </p:spPr>
        <p:txBody>
          <a:bodyPr wrap="square">
            <a:spAutoFit/>
          </a:bodyPr>
          <a:lstStyle/>
          <a:p>
            <a:pPr algn="just" rtl="1"/>
            <a:r>
              <a:rPr lang="ar-IQ" sz="2800" b="1" dirty="0">
                <a:solidFill>
                  <a:schemeClr val="accent2">
                    <a:lumMod val="75000"/>
                  </a:schemeClr>
                </a:solidFill>
              </a:rPr>
              <a:t>السكريات الثنائية </a:t>
            </a:r>
            <a:r>
              <a:rPr lang="en-US" sz="2800" b="1" dirty="0" err="1" smtClean="0">
                <a:solidFill>
                  <a:schemeClr val="accent2">
                    <a:lumMod val="75000"/>
                  </a:schemeClr>
                </a:solidFill>
              </a:rPr>
              <a:t>Disccharides</a:t>
            </a:r>
            <a:endParaRPr lang="en-US" sz="2800" b="1" dirty="0">
              <a:solidFill>
                <a:schemeClr val="accent2">
                  <a:lumMod val="75000"/>
                </a:schemeClr>
              </a:solidFill>
            </a:endParaRPr>
          </a:p>
          <a:p>
            <a:pPr algn="just" rtl="1"/>
            <a:r>
              <a:rPr lang="ar-IQ" sz="2400" b="1" dirty="0"/>
              <a:t>هي ابسط انواع السكريات </a:t>
            </a:r>
            <a:r>
              <a:rPr lang="ar-IQ" sz="2400" b="1" dirty="0" smtClean="0"/>
              <a:t>المعدودة </a:t>
            </a:r>
            <a:r>
              <a:rPr lang="ar-IQ" sz="2400" b="1" dirty="0"/>
              <a:t>تتكون من</a:t>
            </a:r>
            <a:r>
              <a:rPr lang="en-US" sz="2400" b="1" dirty="0"/>
              <a:t> </a:t>
            </a:r>
            <a:r>
              <a:rPr lang="ar-IQ" sz="2400" b="1" dirty="0"/>
              <a:t>وحدتين من السكريات الاحادية المرتبطة بواسطة الاواصر </a:t>
            </a:r>
            <a:r>
              <a:rPr lang="ar-IQ" sz="2400" b="1" dirty="0" err="1"/>
              <a:t>الكلايكوسيدية</a:t>
            </a:r>
            <a:r>
              <a:rPr lang="ar-IQ" sz="2400" b="1" dirty="0"/>
              <a:t> ، وتسمى ايضا بالجسر </a:t>
            </a:r>
            <a:r>
              <a:rPr lang="ar-IQ" sz="2400" b="1" dirty="0" err="1"/>
              <a:t>الاوكسجيني</a:t>
            </a:r>
            <a:r>
              <a:rPr lang="ar-IQ" sz="2400" b="1" dirty="0"/>
              <a:t> وهناك نوعان من هذه الاواصر الفا وبيتا وتحمل الاصرة </a:t>
            </a:r>
            <a:r>
              <a:rPr lang="ar-IQ" sz="2400" b="1" dirty="0" err="1"/>
              <a:t>الكلايكوسيدية</a:t>
            </a:r>
            <a:r>
              <a:rPr lang="ar-IQ" sz="2400" b="1" dirty="0"/>
              <a:t> رقمي ذرتي الكاربون المتصلة بهما .قسم من هذه السكريات مختزل والقسم الاخر غير مختزل اعتمادا على نوع السكر وتركيبة الكيميائي .</a:t>
            </a:r>
          </a:p>
          <a:p>
            <a:pPr algn="just" rtl="1"/>
            <a:r>
              <a:rPr lang="ar-IQ" sz="2400" b="1" dirty="0"/>
              <a:t>ومن هذه السكريات</a:t>
            </a:r>
          </a:p>
        </p:txBody>
      </p:sp>
    </p:spTree>
    <p:extLst>
      <p:ext uri="{BB962C8B-B14F-4D97-AF65-F5344CB8AC3E}">
        <p14:creationId xmlns:p14="http://schemas.microsoft.com/office/powerpoint/2010/main" val="54047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892480" cy="5386090"/>
          </a:xfrm>
          <a:prstGeom prst="rect">
            <a:avLst/>
          </a:prstGeom>
        </p:spPr>
        <p:txBody>
          <a:bodyPr wrap="square">
            <a:spAutoFit/>
          </a:bodyPr>
          <a:lstStyle/>
          <a:p>
            <a:pPr algn="just" rtl="1"/>
            <a:r>
              <a:rPr lang="ar-IQ" sz="3200" b="1" dirty="0">
                <a:solidFill>
                  <a:schemeClr val="accent2">
                    <a:lumMod val="75000"/>
                  </a:schemeClr>
                </a:solidFill>
              </a:rPr>
              <a:t>السكروز </a:t>
            </a:r>
            <a:r>
              <a:rPr lang="en-US" sz="3200" b="1" dirty="0">
                <a:solidFill>
                  <a:schemeClr val="accent2">
                    <a:lumMod val="75000"/>
                  </a:schemeClr>
                </a:solidFill>
              </a:rPr>
              <a:t>Sucrose </a:t>
            </a:r>
          </a:p>
          <a:p>
            <a:pPr algn="just" rtl="1"/>
            <a:endParaRPr lang="en-US" sz="2400" b="1" dirty="0"/>
          </a:p>
          <a:p>
            <a:pPr algn="just" rtl="1"/>
            <a:r>
              <a:rPr lang="ar-IQ" sz="2400" b="1" dirty="0"/>
              <a:t>يسمى بسكر القصب وهو موجود في جميع النباتات ويكثر وجودة في البنجر وقصب السكر ويتألف من وحدتي الكلوكوز والفركتوز المرتبطتين </a:t>
            </a:r>
            <a:r>
              <a:rPr lang="ar-IQ" sz="2400" b="1" dirty="0" err="1"/>
              <a:t>بالاصرة</a:t>
            </a:r>
            <a:r>
              <a:rPr lang="ar-IQ" sz="2400" b="1" dirty="0"/>
              <a:t> </a:t>
            </a:r>
            <a:r>
              <a:rPr lang="ar-IQ" sz="2400" b="1" dirty="0" err="1"/>
              <a:t>الكلايكوسيدية</a:t>
            </a:r>
            <a:r>
              <a:rPr lang="ar-IQ" sz="2400" b="1" dirty="0"/>
              <a:t>          </a:t>
            </a:r>
            <a:r>
              <a:rPr lang="ar-IQ" sz="2400" b="1" dirty="0" smtClean="0"/>
              <a:t>(</a:t>
            </a:r>
            <a:r>
              <a:rPr lang="el-GR" sz="2400" b="1" dirty="0" smtClean="0"/>
              <a:t>β</a:t>
            </a:r>
            <a:r>
              <a:rPr lang="el-GR" sz="2400" b="1" dirty="0"/>
              <a:t>( </a:t>
            </a:r>
            <a:r>
              <a:rPr lang="el-GR" sz="2400" b="1" dirty="0" smtClean="0"/>
              <a:t>1-2  </a:t>
            </a:r>
            <a:r>
              <a:rPr lang="ar-IQ" sz="2400" b="1" dirty="0"/>
              <a:t>ولان مجموعتي </a:t>
            </a:r>
            <a:r>
              <a:rPr lang="ar-IQ" sz="2400" b="1" dirty="0" err="1"/>
              <a:t>الالديهايد</a:t>
            </a:r>
            <a:r>
              <a:rPr lang="ar-IQ" sz="2400" b="1" dirty="0"/>
              <a:t> في ذرة كاربون 1 في الكلوكوز قد ارتبطت مع مجموعة </a:t>
            </a:r>
            <a:r>
              <a:rPr lang="ar-IQ" sz="2400" b="1" dirty="0" err="1"/>
              <a:t>الكيتون</a:t>
            </a:r>
            <a:r>
              <a:rPr lang="ar-IQ" sz="2400" b="1" dirty="0"/>
              <a:t> في ذرة كاربون رقم 2 في الفركتوز </a:t>
            </a:r>
            <a:r>
              <a:rPr lang="ar-IQ" sz="2400" b="1" dirty="0" err="1"/>
              <a:t>بالاصرة</a:t>
            </a:r>
            <a:r>
              <a:rPr lang="ar-IQ" sz="2400" b="1" dirty="0"/>
              <a:t>. </a:t>
            </a:r>
            <a:r>
              <a:rPr lang="ar-IQ" sz="2400" b="1" dirty="0" err="1"/>
              <a:t>الكلايكوسيدية</a:t>
            </a:r>
            <a:r>
              <a:rPr lang="ar-IQ" sz="2400" b="1" dirty="0"/>
              <a:t> اذ اصبحت كلتا المجموعتين مقيدتان بهذه الاصرة  وبالتالي ليس بإمكانهم القيام بعملية الاختزال وعليه يعد السكروز سكر غير مختزل . </a:t>
            </a:r>
          </a:p>
          <a:p>
            <a:pPr algn="just" rtl="1"/>
            <a:r>
              <a:rPr lang="ar-IQ" sz="2400" b="1" dirty="0" smtClean="0"/>
              <a:t>يوجد </a:t>
            </a:r>
            <a:r>
              <a:rPr lang="ar-IQ" sz="2400" b="1" dirty="0"/>
              <a:t>سكر الكلوكوز في اغلب النباتات وخاصة في قصب السكر وبنجر السكر والاناناس والجزر .</a:t>
            </a:r>
          </a:p>
          <a:p>
            <a:pPr algn="just" rtl="1"/>
            <a:r>
              <a:rPr lang="ar-IQ" sz="2400" b="1" dirty="0" smtClean="0"/>
              <a:t>وان سكر </a:t>
            </a:r>
            <a:r>
              <a:rPr lang="ar-IQ" sz="2400" b="1" dirty="0"/>
              <a:t>السكروز يعطي كشف سالب مع كشف </a:t>
            </a:r>
            <a:r>
              <a:rPr lang="ar-IQ" sz="2400" b="1" dirty="0" err="1"/>
              <a:t>بندكت</a:t>
            </a:r>
            <a:r>
              <a:rPr lang="ar-IQ" sz="2400" b="1" dirty="0"/>
              <a:t> </a:t>
            </a:r>
            <a:r>
              <a:rPr lang="ar-IQ" sz="2400" b="1" dirty="0" err="1"/>
              <a:t>لانه</a:t>
            </a:r>
            <a:r>
              <a:rPr lang="ar-IQ" sz="2400" b="1" dirty="0"/>
              <a:t> سكر غير مختزل </a:t>
            </a:r>
            <a:r>
              <a:rPr lang="ar-IQ" sz="2400" b="1" dirty="0" smtClean="0"/>
              <a:t>ولا يعطي </a:t>
            </a:r>
            <a:r>
              <a:rPr lang="ar-IQ" sz="2400" b="1" dirty="0"/>
              <a:t>كشف </a:t>
            </a:r>
            <a:r>
              <a:rPr lang="ar-IQ" sz="2400" b="1" dirty="0" err="1"/>
              <a:t>الاوسازون</a:t>
            </a:r>
            <a:r>
              <a:rPr lang="ar-IQ" sz="2400" b="1" dirty="0"/>
              <a:t> .</a:t>
            </a:r>
          </a:p>
          <a:p>
            <a:pPr algn="just" rtl="1"/>
            <a:r>
              <a:rPr lang="ar-IQ" sz="2400" b="1" dirty="0"/>
              <a:t>يتحلل السكروز بفعل انزيم </a:t>
            </a:r>
            <a:r>
              <a:rPr lang="en-US" sz="2400" b="1" dirty="0" err="1"/>
              <a:t>Sucrase</a:t>
            </a:r>
            <a:r>
              <a:rPr lang="en-US" sz="2400" b="1" dirty="0"/>
              <a:t> </a:t>
            </a:r>
            <a:r>
              <a:rPr lang="ar-IQ" sz="2400" b="1" dirty="0"/>
              <a:t>الى فركتوز وكلوكوز كما يتخمر الى كحول وثاني اوكسيد الكاربون بفعل انزيمي </a:t>
            </a:r>
            <a:r>
              <a:rPr lang="ar-IQ" sz="2400" b="1" dirty="0" err="1"/>
              <a:t>السكريز</a:t>
            </a:r>
            <a:r>
              <a:rPr lang="ar-IQ" sz="2400" b="1" dirty="0"/>
              <a:t> </a:t>
            </a:r>
            <a:r>
              <a:rPr lang="ar-IQ" sz="2400" b="1" dirty="0" err="1"/>
              <a:t>والزايميز</a:t>
            </a:r>
            <a:r>
              <a:rPr lang="ar-IQ" sz="2400" b="1" dirty="0"/>
              <a:t> الموجودين في الخميرة  .</a:t>
            </a:r>
          </a:p>
        </p:txBody>
      </p:sp>
    </p:spTree>
    <p:extLst>
      <p:ext uri="{BB962C8B-B14F-4D97-AF65-F5344CB8AC3E}">
        <p14:creationId xmlns:p14="http://schemas.microsoft.com/office/powerpoint/2010/main" val="279543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50095"/>
            <a:ext cx="8568952" cy="5816977"/>
          </a:xfrm>
          <a:prstGeom prst="rect">
            <a:avLst/>
          </a:prstGeom>
        </p:spPr>
        <p:txBody>
          <a:bodyPr wrap="square">
            <a:spAutoFit/>
          </a:bodyPr>
          <a:lstStyle/>
          <a:p>
            <a:pPr algn="just" rtl="1">
              <a:lnSpc>
                <a:spcPct val="150000"/>
              </a:lnSpc>
            </a:pPr>
            <a:r>
              <a:rPr lang="ar-IQ" sz="3200" b="1" dirty="0">
                <a:solidFill>
                  <a:schemeClr val="accent2">
                    <a:lumMod val="75000"/>
                  </a:schemeClr>
                </a:solidFill>
              </a:rPr>
              <a:t>وظائف </a:t>
            </a:r>
            <a:r>
              <a:rPr lang="ar-IQ" sz="3200" b="1" dirty="0" err="1">
                <a:solidFill>
                  <a:schemeClr val="accent2">
                    <a:lumMod val="75000"/>
                  </a:schemeClr>
                </a:solidFill>
              </a:rPr>
              <a:t>الكاربوهيدرات</a:t>
            </a:r>
            <a:r>
              <a:rPr lang="ar-IQ" sz="3200" b="1" dirty="0">
                <a:solidFill>
                  <a:schemeClr val="accent2">
                    <a:lumMod val="75000"/>
                  </a:schemeClr>
                </a:solidFill>
              </a:rPr>
              <a:t> واهميتها </a:t>
            </a:r>
          </a:p>
          <a:p>
            <a:pPr algn="just" rtl="1">
              <a:lnSpc>
                <a:spcPct val="150000"/>
              </a:lnSpc>
            </a:pPr>
            <a:r>
              <a:rPr lang="ar-IQ" sz="2400" b="1" dirty="0" err="1"/>
              <a:t>للكاربوهيدرات</a:t>
            </a:r>
            <a:r>
              <a:rPr lang="ar-IQ" sz="2400" b="1" dirty="0"/>
              <a:t> اهمية فسيولوجية وهي </a:t>
            </a:r>
          </a:p>
          <a:p>
            <a:pPr algn="just" rtl="1">
              <a:lnSpc>
                <a:spcPct val="150000"/>
              </a:lnSpc>
            </a:pPr>
            <a:r>
              <a:rPr lang="ar-IQ" sz="2400" b="1" dirty="0"/>
              <a:t>1- تعمل كمصدر طاقة للخلية ( عند هدم سكر الكلوكوز مثلا).</a:t>
            </a:r>
          </a:p>
          <a:p>
            <a:pPr algn="just" rtl="1">
              <a:lnSpc>
                <a:spcPct val="150000"/>
              </a:lnSpc>
            </a:pPr>
            <a:r>
              <a:rPr lang="ar-IQ" sz="2400" b="1" dirty="0"/>
              <a:t>2- تعتبر كمخزن طاقة كيميائية مثل النشأ </a:t>
            </a:r>
            <a:r>
              <a:rPr lang="ar-IQ" sz="2400" b="1" dirty="0" err="1"/>
              <a:t>والكلايكوجين</a:t>
            </a:r>
            <a:r>
              <a:rPr lang="ar-IQ" sz="2400" b="1" dirty="0"/>
              <a:t>  .</a:t>
            </a:r>
          </a:p>
          <a:p>
            <a:pPr algn="just" rtl="1">
              <a:lnSpc>
                <a:spcPct val="150000"/>
              </a:lnSpc>
            </a:pPr>
            <a:r>
              <a:rPr lang="ar-IQ" sz="2400" b="1" dirty="0"/>
              <a:t>3- تعمل كوحدات تركيبية لجدار وغشاء الخلية كمل هو الحال في السليلوز والبروتينات السكرية على التوالي .</a:t>
            </a:r>
          </a:p>
          <a:p>
            <a:pPr algn="just" rtl="1">
              <a:lnSpc>
                <a:spcPct val="150000"/>
              </a:lnSpc>
            </a:pPr>
            <a:r>
              <a:rPr lang="ar-IQ" sz="2400" b="1" dirty="0"/>
              <a:t>4- تدخل </a:t>
            </a:r>
            <a:r>
              <a:rPr lang="ar-IQ" sz="2400" b="1" dirty="0" err="1"/>
              <a:t>الكاربوهيدرات</a:t>
            </a:r>
            <a:r>
              <a:rPr lang="ar-IQ" sz="2400" b="1" dirty="0"/>
              <a:t> في توليد مكونات الخلية حيث تعمل كمصدر للكاربون . </a:t>
            </a:r>
          </a:p>
          <a:p>
            <a:pPr algn="just" rtl="1">
              <a:lnSpc>
                <a:spcPct val="150000"/>
              </a:lnSpc>
            </a:pPr>
            <a:r>
              <a:rPr lang="ar-IQ" sz="2400" b="1" dirty="0"/>
              <a:t>5- تعمل على تكوين او بناء المركبات الطاقة</a:t>
            </a:r>
            <a:r>
              <a:rPr lang="en-US" sz="2400" b="1" dirty="0"/>
              <a:t>ATP ( </a:t>
            </a:r>
            <a:r>
              <a:rPr lang="ar-IQ" sz="2400" b="1" dirty="0" err="1"/>
              <a:t>ادينوسين</a:t>
            </a:r>
            <a:r>
              <a:rPr lang="ar-IQ" sz="2400" b="1" dirty="0"/>
              <a:t> ثلاثي الفوسفات )وهي مركبات فوسفاتية عالية الطاقة حيث يدخل في تركيبها السكريات تتكون من قاعدة </a:t>
            </a:r>
            <a:r>
              <a:rPr lang="ar-IQ" sz="2400" b="1" dirty="0" err="1"/>
              <a:t>نتروجينية</a:t>
            </a:r>
            <a:r>
              <a:rPr lang="ar-IQ" sz="2400" b="1" dirty="0"/>
              <a:t> ( الادنين ) وسكر </a:t>
            </a:r>
            <a:r>
              <a:rPr lang="ar-IQ" sz="2400" b="1" dirty="0" err="1"/>
              <a:t>الرايبوز</a:t>
            </a:r>
            <a:r>
              <a:rPr lang="ar-IQ" sz="2400" b="1" dirty="0"/>
              <a:t> وثلاث مجاميع فوسفات .</a:t>
            </a:r>
            <a:endParaRPr lang="en-US" sz="2400" b="1" dirty="0"/>
          </a:p>
        </p:txBody>
      </p:sp>
    </p:spTree>
    <p:extLst>
      <p:ext uri="{BB962C8B-B14F-4D97-AF65-F5344CB8AC3E}">
        <p14:creationId xmlns:p14="http://schemas.microsoft.com/office/powerpoint/2010/main" val="19374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h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Pho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307975" y="312738"/>
            <a:ext cx="8656513" cy="556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439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9929" y="188640"/>
            <a:ext cx="8856984" cy="4770537"/>
          </a:xfrm>
          <a:prstGeom prst="rect">
            <a:avLst/>
          </a:prstGeom>
        </p:spPr>
        <p:txBody>
          <a:bodyPr wrap="square">
            <a:spAutoFit/>
          </a:bodyPr>
          <a:lstStyle/>
          <a:p>
            <a:pPr algn="just" rtl="1"/>
            <a:r>
              <a:rPr lang="ar-IQ" sz="3200" b="1" dirty="0">
                <a:solidFill>
                  <a:schemeClr val="accent2">
                    <a:lumMod val="75000"/>
                  </a:schemeClr>
                </a:solidFill>
              </a:rPr>
              <a:t>المالتوز </a:t>
            </a:r>
            <a:r>
              <a:rPr lang="en-US" sz="3200" b="1" dirty="0">
                <a:solidFill>
                  <a:schemeClr val="accent2">
                    <a:lumMod val="75000"/>
                  </a:schemeClr>
                </a:solidFill>
              </a:rPr>
              <a:t>Maltose </a:t>
            </a:r>
            <a:endParaRPr lang="ar-IQ" sz="3200" b="1" dirty="0">
              <a:solidFill>
                <a:schemeClr val="accent2">
                  <a:lumMod val="75000"/>
                </a:schemeClr>
              </a:solidFill>
            </a:endParaRPr>
          </a:p>
          <a:p>
            <a:pPr algn="just" rtl="1"/>
            <a:endParaRPr lang="en-US" sz="3200" b="1" dirty="0">
              <a:solidFill>
                <a:srgbClr val="FF0000"/>
              </a:solidFill>
            </a:endParaRPr>
          </a:p>
          <a:p>
            <a:pPr algn="just" rtl="1"/>
            <a:r>
              <a:rPr lang="ar-IQ" sz="2400" b="1" dirty="0"/>
              <a:t>يسمى سكر الشعير يتكون من ارتباط جزيئتين من سكر الكلوكوز بواسطة </a:t>
            </a:r>
            <a:r>
              <a:rPr lang="ar-IQ" sz="2400" b="1" dirty="0" err="1"/>
              <a:t>الاصره</a:t>
            </a:r>
            <a:r>
              <a:rPr lang="ar-IQ" sz="2400" b="1" dirty="0"/>
              <a:t> </a:t>
            </a:r>
            <a:r>
              <a:rPr lang="ar-IQ" sz="2400" b="1" dirty="0" err="1"/>
              <a:t>الكلايكوسيدية</a:t>
            </a:r>
            <a:r>
              <a:rPr lang="ar-IQ" sz="2400" b="1" dirty="0"/>
              <a:t>( 4-1) -</a:t>
            </a:r>
            <a:r>
              <a:rPr lang="el-GR" sz="2400" b="1" dirty="0"/>
              <a:t>α </a:t>
            </a:r>
            <a:r>
              <a:rPr lang="ar-IQ" sz="2400" b="1" dirty="0"/>
              <a:t>والمالتوز سكر مختزل لان مجموعة </a:t>
            </a:r>
            <a:r>
              <a:rPr lang="ar-IQ" sz="2400" b="1" dirty="0" err="1"/>
              <a:t>الالديهايد</a:t>
            </a:r>
            <a:r>
              <a:rPr lang="ar-IQ" sz="2400" b="1" dirty="0"/>
              <a:t> في جزيئة السكر الثانية تكون حره غير مقيدة </a:t>
            </a:r>
            <a:r>
              <a:rPr lang="ar-IQ" sz="2400" b="1" dirty="0" err="1"/>
              <a:t>بالاصرة</a:t>
            </a:r>
            <a:r>
              <a:rPr lang="ar-IQ" sz="2400" b="1" dirty="0"/>
              <a:t> </a:t>
            </a:r>
            <a:r>
              <a:rPr lang="ar-IQ" sz="2400" b="1" dirty="0" err="1"/>
              <a:t>الكلايكوسيدية</a:t>
            </a:r>
            <a:r>
              <a:rPr lang="ar-IQ" sz="2400" b="1" dirty="0"/>
              <a:t> وبالتالي امكان حصول عملية الاختزال .</a:t>
            </a:r>
          </a:p>
          <a:p>
            <a:pPr algn="just" rtl="1"/>
            <a:r>
              <a:rPr lang="ar-IQ" sz="2400" b="1" dirty="0"/>
              <a:t>ان الاصرة </a:t>
            </a:r>
            <a:r>
              <a:rPr lang="ar-IQ" sz="2400" b="1" dirty="0" err="1"/>
              <a:t>الكلايكوسيدية</a:t>
            </a:r>
            <a:r>
              <a:rPr lang="ar-IQ" sz="2400" b="1" dirty="0"/>
              <a:t> في المالتوز سميت (4-1</a:t>
            </a:r>
            <a:r>
              <a:rPr lang="ar-IQ" sz="2400" b="1" dirty="0" smtClean="0"/>
              <a:t>)</a:t>
            </a:r>
            <a:r>
              <a:rPr lang="el-GR" sz="2400" b="1" dirty="0"/>
              <a:t> α-</a:t>
            </a:r>
            <a:r>
              <a:rPr lang="ar-IQ" sz="2400" b="1" dirty="0" smtClean="0"/>
              <a:t> </a:t>
            </a:r>
            <a:r>
              <a:rPr lang="ar-IQ" sz="2400" b="1" dirty="0" err="1"/>
              <a:t>لانها</a:t>
            </a:r>
            <a:r>
              <a:rPr lang="ar-IQ" sz="2400" b="1" dirty="0"/>
              <a:t> ناتجة من ارتباط مجموعة </a:t>
            </a:r>
            <a:r>
              <a:rPr lang="ar-IQ" sz="2400" b="1" dirty="0" err="1"/>
              <a:t>الهيدروكسيل</a:t>
            </a:r>
            <a:r>
              <a:rPr lang="ar-IQ" sz="2400" b="1" dirty="0"/>
              <a:t> الموجودة في اسفل ذرة كاربون رقم 1 لجزيئة الكلوكوز الاولى ( اليسار)  مع مجموعة </a:t>
            </a:r>
            <a:r>
              <a:rPr lang="ar-IQ" sz="2400" b="1" dirty="0" err="1"/>
              <a:t>الهيدروكسيل</a:t>
            </a:r>
            <a:r>
              <a:rPr lang="ar-IQ" sz="2400" b="1" dirty="0"/>
              <a:t> في اسفل ذرة كاربون رقم 4 لجزيئة الكلوكوز الثانية ( اليمين ) </a:t>
            </a:r>
            <a:r>
              <a:rPr lang="ar-IQ" sz="2400" b="1" dirty="0" smtClean="0"/>
              <a:t>.</a:t>
            </a:r>
            <a:endParaRPr lang="ar-IQ" sz="2400" b="1" dirty="0"/>
          </a:p>
          <a:p>
            <a:pPr algn="just" rtl="1"/>
            <a:r>
              <a:rPr lang="ar-IQ" sz="2400" b="1" dirty="0"/>
              <a:t>يتكون المالتوز كناتج جزئي من تحلل النشأ بفعل انزيم </a:t>
            </a:r>
            <a:r>
              <a:rPr lang="ar-IQ" sz="2400" b="1" dirty="0" err="1"/>
              <a:t>الامايليز</a:t>
            </a:r>
            <a:r>
              <a:rPr lang="ar-IQ" sz="2400" b="1" dirty="0"/>
              <a:t> وكذلك من تحلل النشأ مختبريا بواسطة حامض الهيدروكلوريك ويوجد سكر المالتوز بكثره في الحبوب .</a:t>
            </a:r>
            <a:endParaRPr lang="en-US" sz="2400" b="1" dirty="0"/>
          </a:p>
        </p:txBody>
      </p:sp>
    </p:spTree>
    <p:extLst>
      <p:ext uri="{BB962C8B-B14F-4D97-AF65-F5344CB8AC3E}">
        <p14:creationId xmlns:p14="http://schemas.microsoft.com/office/powerpoint/2010/main" val="2358599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34050" y="188640"/>
            <a:ext cx="7632848"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747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3" y="285765"/>
            <a:ext cx="8889273" cy="5139869"/>
          </a:xfrm>
          <a:prstGeom prst="rect">
            <a:avLst/>
          </a:prstGeom>
        </p:spPr>
        <p:txBody>
          <a:bodyPr wrap="square">
            <a:spAutoFit/>
          </a:bodyPr>
          <a:lstStyle/>
          <a:p>
            <a:pPr algn="just" rtl="1"/>
            <a:r>
              <a:rPr lang="ar-IQ" sz="3200" b="1" dirty="0">
                <a:solidFill>
                  <a:schemeClr val="accent2">
                    <a:lumMod val="75000"/>
                  </a:schemeClr>
                </a:solidFill>
              </a:rPr>
              <a:t>اللاكتوز </a:t>
            </a:r>
            <a:r>
              <a:rPr lang="en-US" sz="3200" b="1" dirty="0">
                <a:solidFill>
                  <a:schemeClr val="accent2">
                    <a:lumMod val="75000"/>
                  </a:schemeClr>
                </a:solidFill>
              </a:rPr>
              <a:t>Lactose </a:t>
            </a:r>
          </a:p>
          <a:p>
            <a:pPr algn="just" rtl="1"/>
            <a:endParaRPr lang="en-US" sz="3200" b="1" dirty="0">
              <a:solidFill>
                <a:srgbClr val="FF0000"/>
              </a:solidFill>
            </a:endParaRPr>
          </a:p>
          <a:p>
            <a:pPr algn="just" rtl="1"/>
            <a:r>
              <a:rPr lang="ar-IQ" sz="2400" b="1" dirty="0"/>
              <a:t>يسمى سكر الحليب </a:t>
            </a:r>
            <a:r>
              <a:rPr lang="ar-IQ" sz="2400" b="1" dirty="0" err="1"/>
              <a:t>لانه</a:t>
            </a:r>
            <a:r>
              <a:rPr lang="ar-IQ" sz="2400" b="1" dirty="0"/>
              <a:t> يوجد بكثره في الحليب ويتكون من سكري ( الكلوكوز </a:t>
            </a:r>
            <a:r>
              <a:rPr lang="ar-IQ" sz="2400" b="1" dirty="0" err="1"/>
              <a:t>والكالكتوز</a:t>
            </a:r>
            <a:r>
              <a:rPr lang="ar-IQ" sz="2400" b="1" dirty="0"/>
              <a:t> ) المرتبطتين </a:t>
            </a:r>
            <a:r>
              <a:rPr lang="ar-IQ" sz="2400" b="1" dirty="0" err="1"/>
              <a:t>بالاصرة</a:t>
            </a:r>
            <a:r>
              <a:rPr lang="ar-IQ" sz="2400" b="1" dirty="0"/>
              <a:t> </a:t>
            </a:r>
            <a:r>
              <a:rPr lang="ar-IQ" sz="2400" b="1" dirty="0" err="1"/>
              <a:t>الكلايكوسيدية</a:t>
            </a:r>
            <a:r>
              <a:rPr lang="ar-IQ" sz="2400" b="1" dirty="0"/>
              <a:t>( 4-1 )</a:t>
            </a:r>
            <a:r>
              <a:rPr lang="el-GR" sz="2400" b="1" dirty="0" smtClean="0"/>
              <a:t>β</a:t>
            </a:r>
            <a:r>
              <a:rPr lang="ar-IQ" sz="2400" b="1" dirty="0" smtClean="0"/>
              <a:t>المتكونة من </a:t>
            </a:r>
            <a:r>
              <a:rPr lang="ar-IQ" sz="2400" b="1" dirty="0"/>
              <a:t>ارتباط مجموعة </a:t>
            </a:r>
            <a:r>
              <a:rPr lang="ar-IQ" sz="2400" b="1" dirty="0" err="1"/>
              <a:t>الهيدروكسيل</a:t>
            </a:r>
            <a:r>
              <a:rPr lang="ar-IQ" sz="2400" b="1" dirty="0"/>
              <a:t> في ذرة  كاربون 1 للكلوكوز مع مجموعة </a:t>
            </a:r>
            <a:r>
              <a:rPr lang="ar-IQ" sz="2400" b="1" dirty="0" err="1"/>
              <a:t>الهيدروكسيل</a:t>
            </a:r>
            <a:r>
              <a:rPr lang="ar-IQ" sz="2400" b="1" dirty="0"/>
              <a:t> في ذرة  كاربون رقم 4 للكلوكوز ولان مجموعة </a:t>
            </a:r>
            <a:r>
              <a:rPr lang="ar-IQ" sz="2400" b="1" dirty="0" err="1"/>
              <a:t>الالديهايد</a:t>
            </a:r>
            <a:r>
              <a:rPr lang="ar-IQ" sz="2400" b="1" dirty="0"/>
              <a:t> في ذرة كاربون رقم 1 للكلوكوز حره غير مقيدة </a:t>
            </a:r>
            <a:r>
              <a:rPr lang="ar-IQ" sz="2400" b="1" dirty="0" err="1"/>
              <a:t>بالاصرة</a:t>
            </a:r>
            <a:r>
              <a:rPr lang="ar-IQ" sz="2400" b="1" dirty="0"/>
              <a:t> </a:t>
            </a:r>
            <a:r>
              <a:rPr lang="ar-IQ" sz="2400" b="1" dirty="0" err="1"/>
              <a:t>الكلايكوسيدية</a:t>
            </a:r>
            <a:r>
              <a:rPr lang="ar-IQ" sz="2400" b="1" dirty="0"/>
              <a:t> لهذا يعد سكر اللاكتوز سكر مختزل </a:t>
            </a:r>
            <a:r>
              <a:rPr lang="ar-IQ" sz="2400" b="1" dirty="0" smtClean="0"/>
              <a:t>.</a:t>
            </a:r>
          </a:p>
          <a:p>
            <a:pPr algn="just" rtl="1"/>
            <a:endParaRPr lang="ar-IQ" sz="2400" b="1" dirty="0"/>
          </a:p>
          <a:p>
            <a:pPr algn="just" rtl="1"/>
            <a:r>
              <a:rPr lang="ar-IQ" sz="2400" b="1" dirty="0"/>
              <a:t>يمتلك اللاكتوز درجة حلاوة قليلة نسبيا ويكون اقل ذوبانا في الماء مقارنة بالسكريات الاحادية والثنائية الاخرى </a:t>
            </a:r>
            <a:r>
              <a:rPr lang="ar-IQ" sz="2400" b="1" dirty="0" smtClean="0"/>
              <a:t>.</a:t>
            </a:r>
          </a:p>
          <a:p>
            <a:pPr algn="just" rtl="1"/>
            <a:endParaRPr lang="ar-IQ" sz="2400" b="1" dirty="0"/>
          </a:p>
          <a:p>
            <a:pPr algn="just" rtl="1"/>
            <a:r>
              <a:rPr lang="ar-IQ" sz="2400" b="1" dirty="0"/>
              <a:t>يتحلل </a:t>
            </a:r>
            <a:r>
              <a:rPr lang="ar-IQ" sz="2400" b="1" dirty="0" err="1" smtClean="0"/>
              <a:t>اللاكتوزانزيميا</a:t>
            </a:r>
            <a:r>
              <a:rPr lang="ar-IQ" sz="2400" b="1" dirty="0" smtClean="0"/>
              <a:t> </a:t>
            </a:r>
            <a:r>
              <a:rPr lang="ar-IQ" sz="2400" b="1" dirty="0"/>
              <a:t>بواسطة انزيم </a:t>
            </a:r>
            <a:r>
              <a:rPr lang="ar-IQ" sz="2400" b="1" dirty="0" err="1"/>
              <a:t>اللاكتيز</a:t>
            </a:r>
            <a:r>
              <a:rPr lang="ar-IQ" sz="2400" b="1" dirty="0"/>
              <a:t> </a:t>
            </a:r>
            <a:r>
              <a:rPr lang="en-US" sz="2400" b="1" dirty="0"/>
              <a:t>Lactase </a:t>
            </a:r>
            <a:r>
              <a:rPr lang="ar-IQ" sz="2400" b="1" dirty="0"/>
              <a:t>الى كلوكوز </a:t>
            </a:r>
            <a:r>
              <a:rPr lang="ar-IQ" sz="2400" b="1" dirty="0" err="1"/>
              <a:t>وكالكتوز</a:t>
            </a:r>
            <a:r>
              <a:rPr lang="ar-IQ" sz="2400" b="1" dirty="0"/>
              <a:t> ويعد اللاكتوز مصدر الغذاء الرئيس للطفل بعد الولادة. </a:t>
            </a:r>
          </a:p>
        </p:txBody>
      </p:sp>
    </p:spTree>
    <p:extLst>
      <p:ext uri="{BB962C8B-B14F-4D97-AF65-F5344CB8AC3E}">
        <p14:creationId xmlns:p14="http://schemas.microsoft.com/office/powerpoint/2010/main" val="2105345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2000" y="188640"/>
            <a:ext cx="7620000" cy="602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794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4647426"/>
          </a:xfrm>
          <a:prstGeom prst="rect">
            <a:avLst/>
          </a:prstGeom>
        </p:spPr>
        <p:txBody>
          <a:bodyPr wrap="square">
            <a:spAutoFit/>
          </a:bodyPr>
          <a:lstStyle/>
          <a:p>
            <a:pPr algn="just" rtl="1"/>
            <a:r>
              <a:rPr lang="ar-IQ" sz="3200" b="1" dirty="0">
                <a:solidFill>
                  <a:schemeClr val="accent2">
                    <a:lumMod val="75000"/>
                  </a:schemeClr>
                </a:solidFill>
              </a:rPr>
              <a:t>السكريات الثلاثية </a:t>
            </a:r>
            <a:r>
              <a:rPr lang="en-US" sz="3200" b="1" dirty="0" err="1">
                <a:solidFill>
                  <a:schemeClr val="accent2">
                    <a:lumMod val="75000"/>
                  </a:schemeClr>
                </a:solidFill>
              </a:rPr>
              <a:t>Trisccharides</a:t>
            </a:r>
            <a:r>
              <a:rPr lang="en-US" sz="3200" b="1" dirty="0">
                <a:solidFill>
                  <a:schemeClr val="accent2">
                    <a:lumMod val="75000"/>
                  </a:schemeClr>
                </a:solidFill>
              </a:rPr>
              <a:t> </a:t>
            </a:r>
          </a:p>
          <a:p>
            <a:pPr algn="just" rtl="1"/>
            <a:r>
              <a:rPr lang="ar-IQ" sz="2400" b="1" dirty="0"/>
              <a:t>هي احد اصناف السكريات المعدودة تتكون من ثلاث وحدات من جزيئات السكريات المرتبطة بوساطة الاصرة </a:t>
            </a:r>
            <a:r>
              <a:rPr lang="ar-IQ" sz="2400" b="1" dirty="0" err="1"/>
              <a:t>الكلايكوسيدية</a:t>
            </a:r>
            <a:r>
              <a:rPr lang="ar-IQ" sz="2400" b="1" dirty="0"/>
              <a:t> مثال عليها .</a:t>
            </a:r>
          </a:p>
          <a:p>
            <a:pPr algn="just" rtl="1"/>
            <a:endParaRPr lang="ar-IQ" sz="2400" b="1" dirty="0"/>
          </a:p>
          <a:p>
            <a:pPr algn="just" rtl="1"/>
            <a:r>
              <a:rPr lang="ar-IQ" sz="2400" b="1" dirty="0" err="1">
                <a:solidFill>
                  <a:schemeClr val="tx2">
                    <a:lumMod val="60000"/>
                    <a:lumOff val="40000"/>
                  </a:schemeClr>
                </a:solidFill>
              </a:rPr>
              <a:t>الرافينوز</a:t>
            </a:r>
            <a:r>
              <a:rPr lang="ar-IQ" sz="2400" b="1" dirty="0">
                <a:solidFill>
                  <a:schemeClr val="tx2">
                    <a:lumMod val="60000"/>
                    <a:lumOff val="40000"/>
                  </a:schemeClr>
                </a:solidFill>
              </a:rPr>
              <a:t> </a:t>
            </a:r>
            <a:r>
              <a:rPr lang="en-US" sz="2400" b="1" dirty="0" err="1">
                <a:solidFill>
                  <a:schemeClr val="tx2">
                    <a:lumMod val="60000"/>
                    <a:lumOff val="40000"/>
                  </a:schemeClr>
                </a:solidFill>
              </a:rPr>
              <a:t>Raffinose</a:t>
            </a:r>
            <a:r>
              <a:rPr lang="en-US" sz="2400" b="1" dirty="0">
                <a:solidFill>
                  <a:schemeClr val="tx2">
                    <a:lumMod val="60000"/>
                    <a:lumOff val="40000"/>
                  </a:schemeClr>
                </a:solidFill>
              </a:rPr>
              <a:t> </a:t>
            </a:r>
          </a:p>
          <a:p>
            <a:pPr algn="just" rtl="1"/>
            <a:endParaRPr lang="en-US" sz="2400" b="1" dirty="0">
              <a:solidFill>
                <a:schemeClr val="tx2">
                  <a:lumMod val="60000"/>
                  <a:lumOff val="40000"/>
                </a:schemeClr>
              </a:solidFill>
            </a:endParaRPr>
          </a:p>
          <a:p>
            <a:pPr algn="just" rtl="1"/>
            <a:r>
              <a:rPr lang="ar-IQ" sz="2400" b="1" dirty="0"/>
              <a:t>هو سكر ثلاثي يتألف من ارتباط الكلوكوز </a:t>
            </a:r>
            <a:r>
              <a:rPr lang="ar-IQ" sz="2400" b="1" dirty="0" err="1"/>
              <a:t>والكالكتوز</a:t>
            </a:r>
            <a:r>
              <a:rPr lang="ar-IQ" sz="2400" b="1" dirty="0"/>
              <a:t> والفركتوز باصرتين </a:t>
            </a:r>
            <a:r>
              <a:rPr lang="ar-IQ" sz="2400" b="1" dirty="0" err="1"/>
              <a:t>كلايكوسيديتين</a:t>
            </a:r>
            <a:r>
              <a:rPr lang="ar-IQ" sz="2400" b="1" dirty="0"/>
              <a:t> اذ ان الاصرة الاولى تتألف من ارتباط مجموعة </a:t>
            </a:r>
            <a:r>
              <a:rPr lang="ar-IQ" sz="2400" b="1" dirty="0" err="1"/>
              <a:t>الالديهايد</a:t>
            </a:r>
            <a:r>
              <a:rPr lang="ar-IQ" sz="2400" b="1" dirty="0"/>
              <a:t> في </a:t>
            </a:r>
            <a:r>
              <a:rPr lang="ar-IQ" sz="2400" b="1" dirty="0" err="1"/>
              <a:t>الكالكتوز</a:t>
            </a:r>
            <a:r>
              <a:rPr lang="ar-IQ" sz="2400" b="1" dirty="0"/>
              <a:t> في موقع كاربون رقم 1 (نوع  </a:t>
            </a:r>
            <a:r>
              <a:rPr lang="el-GR" sz="2400" b="1" dirty="0"/>
              <a:t>α</a:t>
            </a:r>
            <a:r>
              <a:rPr lang="ar-IQ" sz="2400" b="1" dirty="0"/>
              <a:t>) مع مجموعة. </a:t>
            </a:r>
            <a:r>
              <a:rPr lang="ar-IQ" sz="2400" b="1" dirty="0" err="1"/>
              <a:t>الهيدروكسيل</a:t>
            </a:r>
            <a:r>
              <a:rPr lang="ar-IQ" sz="2400" b="1" dirty="0"/>
              <a:t> الموجودة في كاربون رقم 6 الكلوكوز . اما الاصرة الثانية فتتكون من ارتباط مجموعة </a:t>
            </a:r>
            <a:r>
              <a:rPr lang="ar-IQ" sz="2400" b="1" dirty="0" err="1"/>
              <a:t>الالديهايد</a:t>
            </a:r>
            <a:r>
              <a:rPr lang="ar-IQ" sz="2400" b="1" dirty="0"/>
              <a:t> للكلوكوز في موقع كاربون رقم 1 </a:t>
            </a:r>
            <a:r>
              <a:rPr lang="ar-IQ" sz="2400" b="1" dirty="0" smtClean="0"/>
              <a:t>نوع </a:t>
            </a:r>
            <a:r>
              <a:rPr lang="en-US" sz="2400" b="1" dirty="0" smtClean="0"/>
              <a:t>(</a:t>
            </a:r>
            <a:r>
              <a:rPr lang="el-GR" sz="2400" b="1" dirty="0" smtClean="0"/>
              <a:t>α</a:t>
            </a:r>
            <a:r>
              <a:rPr lang="el-GR" sz="2400" b="1" dirty="0"/>
              <a:t>) </a:t>
            </a:r>
            <a:r>
              <a:rPr lang="ar-IQ" sz="2400" b="1" dirty="0"/>
              <a:t>مع مجموعة </a:t>
            </a:r>
            <a:r>
              <a:rPr lang="ar-IQ" sz="2400" b="1" dirty="0" err="1"/>
              <a:t>الكيتون</a:t>
            </a:r>
            <a:r>
              <a:rPr lang="ar-IQ" sz="2400" b="1" dirty="0"/>
              <a:t> للفركتوز  في موقع  كاربون رقم2 ( نوع </a:t>
            </a:r>
            <a:r>
              <a:rPr lang="el-GR" sz="2400" b="1" dirty="0"/>
              <a:t>β) </a:t>
            </a:r>
            <a:r>
              <a:rPr lang="ar-IQ" sz="2400" b="1" dirty="0" smtClean="0"/>
              <a:t>)ويوجد </a:t>
            </a:r>
            <a:r>
              <a:rPr lang="ar-IQ" sz="2400" b="1" dirty="0" err="1"/>
              <a:t>الرافينوز</a:t>
            </a:r>
            <a:r>
              <a:rPr lang="ar-IQ" sz="2400" b="1" dirty="0"/>
              <a:t> في النباتات مثل بنجر السكر وغيرها.</a:t>
            </a:r>
          </a:p>
        </p:txBody>
      </p:sp>
    </p:spTree>
    <p:extLst>
      <p:ext uri="{BB962C8B-B14F-4D97-AF65-F5344CB8AC3E}">
        <p14:creationId xmlns:p14="http://schemas.microsoft.com/office/powerpoint/2010/main" val="2515099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539552" y="111522"/>
            <a:ext cx="842493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484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12968" cy="6370975"/>
          </a:xfrm>
          <a:prstGeom prst="rect">
            <a:avLst/>
          </a:prstGeom>
        </p:spPr>
        <p:txBody>
          <a:bodyPr wrap="square">
            <a:spAutoFit/>
          </a:bodyPr>
          <a:lstStyle/>
          <a:p>
            <a:pPr algn="just" rtl="1"/>
            <a:r>
              <a:rPr lang="ar-IQ" sz="2800" b="1" dirty="0">
                <a:solidFill>
                  <a:schemeClr val="accent2">
                    <a:lumMod val="75000"/>
                  </a:schemeClr>
                </a:solidFill>
              </a:rPr>
              <a:t>السكريات المتعددة </a:t>
            </a:r>
            <a:r>
              <a:rPr lang="en-US" sz="2800" b="1" dirty="0" err="1"/>
              <a:t>Polyscharides</a:t>
            </a:r>
            <a:r>
              <a:rPr lang="en-US" sz="2800" b="1" dirty="0"/>
              <a:t> </a:t>
            </a:r>
          </a:p>
          <a:p>
            <a:pPr algn="just" rtl="1"/>
            <a:r>
              <a:rPr lang="ar-IQ" sz="2400" b="1" dirty="0"/>
              <a:t>هي سكريات بوليميرية ذات سلاسل طويلة والوحدة الاساسية التركيبية لها هي السكريات الاحادية ' وتكون ذات اوزان جزيئية عالية .ان السكريات ( </a:t>
            </a:r>
            <a:r>
              <a:rPr lang="ar-IQ" sz="2400" b="1" dirty="0" err="1"/>
              <a:t>الكاربوهيدرات</a:t>
            </a:r>
            <a:r>
              <a:rPr lang="ar-IQ" sz="2400" b="1" dirty="0"/>
              <a:t> ) الموجودة في الطبيعة تكون بهيئة سكريات متعددة وتكون عدد وحدات السكريات الاحادية فيها اكثر من 10 وحدات 'وتختلف السكريات المتعددة عن بعضها البعض بنوع وحدات السكر الاحادي المكونة لها وبطول سلاسلها وطبيعة التفرع لهذه السلاسل اضافة الى نوع الارتباط بين وحدات السكر . </a:t>
            </a:r>
          </a:p>
          <a:p>
            <a:pPr algn="just" rtl="1"/>
            <a:r>
              <a:rPr lang="ar-IQ" sz="2400" b="1" dirty="0"/>
              <a:t>تسمى السكريات المتعددة اعتمادا على اسم السكر الاحادي المكون لها فيستبدل المقطع اوز </a:t>
            </a:r>
            <a:r>
              <a:rPr lang="en-US" sz="2400" b="1" dirty="0" err="1"/>
              <a:t>ose</a:t>
            </a:r>
            <a:r>
              <a:rPr lang="en-US" sz="2400" b="1" dirty="0"/>
              <a:t> </a:t>
            </a:r>
            <a:r>
              <a:rPr lang="ar-IQ" sz="2400" b="1" dirty="0"/>
              <a:t>بالمقطع </a:t>
            </a:r>
            <a:r>
              <a:rPr lang="en-US" sz="2400" b="1" dirty="0"/>
              <a:t>an </a:t>
            </a:r>
            <a:r>
              <a:rPr lang="ar-IQ" sz="2400" b="1" dirty="0"/>
              <a:t>فالسكر المتعدد للكلوكوز يسمي </a:t>
            </a:r>
            <a:r>
              <a:rPr lang="ar-IQ" sz="2400" b="1" dirty="0" err="1"/>
              <a:t>كلوكان</a:t>
            </a:r>
            <a:r>
              <a:rPr lang="ar-IQ" sz="2400" b="1" dirty="0"/>
              <a:t> والسكر المتعدد </a:t>
            </a:r>
            <a:r>
              <a:rPr lang="ar-IQ" sz="2400" b="1" dirty="0" err="1"/>
              <a:t>للمانون</a:t>
            </a:r>
            <a:r>
              <a:rPr lang="ar-IQ" sz="2400" b="1" dirty="0"/>
              <a:t> هو </a:t>
            </a:r>
            <a:r>
              <a:rPr lang="ar-IQ" sz="2400" b="1" dirty="0" err="1"/>
              <a:t>مانان</a:t>
            </a:r>
            <a:r>
              <a:rPr lang="ar-IQ" sz="2400" b="1" dirty="0"/>
              <a:t> . </a:t>
            </a:r>
          </a:p>
          <a:p>
            <a:pPr algn="just" rtl="1"/>
            <a:r>
              <a:rPr lang="ar-IQ" sz="2400" b="1" dirty="0"/>
              <a:t>تصنف السكريات المتعددة اعتمادا على نوع وحدات السكر الى نوعين :- </a:t>
            </a:r>
          </a:p>
          <a:p>
            <a:pPr algn="just" rtl="1"/>
            <a:r>
              <a:rPr lang="ar-IQ" sz="2400" b="1" dirty="0"/>
              <a:t>1- السكريات المتعددة المتجانسة </a:t>
            </a:r>
          </a:p>
          <a:p>
            <a:pPr algn="just" rtl="1"/>
            <a:r>
              <a:rPr lang="ar-IQ" sz="2400" b="1" dirty="0"/>
              <a:t>2- السكريات المتعددة غير المتجانسة </a:t>
            </a:r>
          </a:p>
          <a:p>
            <a:pPr algn="just" rtl="1"/>
            <a:endParaRPr lang="ar-IQ" sz="2400" b="1" dirty="0"/>
          </a:p>
          <a:p>
            <a:pPr algn="just" rtl="1"/>
            <a:r>
              <a:rPr lang="ar-IQ" sz="2400" b="1" dirty="0"/>
              <a:t>1- السكريات المتعددة المتجانسة </a:t>
            </a:r>
          </a:p>
          <a:p>
            <a:pPr algn="just" rtl="1"/>
            <a:r>
              <a:rPr lang="ar-IQ" sz="2400" b="1" dirty="0"/>
              <a:t>هي السكريات التي تتكون من نوع واحد فقط من وحدات السكر الاحادي مثل النشأ </a:t>
            </a:r>
            <a:r>
              <a:rPr lang="ar-IQ" sz="2400" b="1" dirty="0" err="1"/>
              <a:t>والكلايكوجين</a:t>
            </a:r>
            <a:r>
              <a:rPr lang="ar-IQ" sz="2400" b="1" dirty="0"/>
              <a:t> والسليلوز </a:t>
            </a:r>
            <a:r>
              <a:rPr lang="ar-IQ" sz="2400" b="1" dirty="0" err="1"/>
              <a:t>والدكسترين</a:t>
            </a:r>
            <a:r>
              <a:rPr lang="ar-IQ" sz="2400" b="1" dirty="0"/>
              <a:t> </a:t>
            </a:r>
            <a:r>
              <a:rPr lang="ar-IQ" sz="2400" b="1" dirty="0" err="1"/>
              <a:t>والانيولين</a:t>
            </a:r>
            <a:r>
              <a:rPr lang="ar-IQ" sz="2400" b="1" dirty="0"/>
              <a:t> </a:t>
            </a:r>
            <a:r>
              <a:rPr lang="ar-IQ" sz="2400" b="1" dirty="0" err="1"/>
              <a:t>والكايتين</a:t>
            </a:r>
            <a:r>
              <a:rPr lang="ar-IQ" sz="2400" b="1" dirty="0"/>
              <a:t> .</a:t>
            </a:r>
          </a:p>
        </p:txBody>
      </p:sp>
    </p:spTree>
    <p:extLst>
      <p:ext uri="{BB962C8B-B14F-4D97-AF65-F5344CB8AC3E}">
        <p14:creationId xmlns:p14="http://schemas.microsoft.com/office/powerpoint/2010/main" val="1090322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2800767"/>
          </a:xfrm>
          <a:prstGeom prst="rect">
            <a:avLst/>
          </a:prstGeom>
        </p:spPr>
        <p:txBody>
          <a:bodyPr wrap="square">
            <a:spAutoFit/>
          </a:bodyPr>
          <a:lstStyle/>
          <a:p>
            <a:pPr algn="just" rtl="1"/>
            <a:r>
              <a:rPr lang="ar-IQ" sz="3200" b="1" dirty="0">
                <a:solidFill>
                  <a:schemeClr val="accent2">
                    <a:lumMod val="75000"/>
                  </a:schemeClr>
                </a:solidFill>
              </a:rPr>
              <a:t>1- النشأ </a:t>
            </a:r>
            <a:r>
              <a:rPr lang="en-US" sz="3200" b="1" dirty="0">
                <a:solidFill>
                  <a:schemeClr val="accent2">
                    <a:lumMod val="75000"/>
                  </a:schemeClr>
                </a:solidFill>
              </a:rPr>
              <a:t>Starch</a:t>
            </a:r>
            <a:endParaRPr lang="ar-IQ" sz="3200" b="1" dirty="0">
              <a:solidFill>
                <a:schemeClr val="accent2">
                  <a:lumMod val="75000"/>
                </a:schemeClr>
              </a:solidFill>
            </a:endParaRPr>
          </a:p>
          <a:p>
            <a:pPr algn="just" rtl="1"/>
            <a:r>
              <a:rPr lang="ar-IQ" sz="2400" b="1" dirty="0"/>
              <a:t>يعد النشأ سكر متعدد خازن للطاقة في النبات  كما انه مصدر غذائي مهم يتألف من نوعين من سلاسل السكريات المتعددة وهما </a:t>
            </a:r>
            <a:r>
              <a:rPr lang="ar-IQ" sz="2400" b="1" dirty="0" err="1"/>
              <a:t>الامايلوز</a:t>
            </a:r>
            <a:r>
              <a:rPr lang="ar-IQ" sz="2400" b="1" dirty="0"/>
              <a:t> </a:t>
            </a:r>
            <a:r>
              <a:rPr lang="en-US" sz="2400" b="1" dirty="0"/>
              <a:t>amylose </a:t>
            </a:r>
            <a:r>
              <a:rPr lang="ar-IQ" sz="2400" b="1" dirty="0"/>
              <a:t>ونسبة (15-20%) </a:t>
            </a:r>
            <a:r>
              <a:rPr lang="ar-IQ" sz="2400" b="1" dirty="0" err="1"/>
              <a:t>والامايلو</a:t>
            </a:r>
            <a:r>
              <a:rPr lang="ar-IQ" sz="2400" b="1" dirty="0"/>
              <a:t> بكتين </a:t>
            </a:r>
            <a:r>
              <a:rPr lang="en-US" sz="2400" b="1" dirty="0"/>
              <a:t>amylopectin </a:t>
            </a:r>
            <a:r>
              <a:rPr lang="ar-IQ" sz="2400" b="1" dirty="0"/>
              <a:t>نسبته(  80-85%) .</a:t>
            </a:r>
          </a:p>
          <a:p>
            <a:pPr algn="just" rtl="1"/>
            <a:r>
              <a:rPr lang="ar-IQ" sz="2400" b="1" dirty="0" err="1"/>
              <a:t>الامايلوز</a:t>
            </a:r>
            <a:r>
              <a:rPr lang="ar-IQ" sz="2400" b="1" dirty="0"/>
              <a:t> وهو سلسلة طويلة خطية غير متفرعة من وحدات الكلوكوز المرتبطة معا عبر الاواصر(  4-1) </a:t>
            </a:r>
            <a:r>
              <a:rPr lang="el-GR" sz="2400" b="1" dirty="0"/>
              <a:t>α </a:t>
            </a:r>
            <a:r>
              <a:rPr lang="ar-IQ" sz="2400" b="1" dirty="0"/>
              <a:t>وتتواجد بشكل </a:t>
            </a:r>
            <a:r>
              <a:rPr lang="ar-IQ" sz="2400" b="1" dirty="0" err="1"/>
              <a:t>خلزوني</a:t>
            </a:r>
            <a:r>
              <a:rPr lang="ar-IQ" sz="2400" b="1" dirty="0"/>
              <a:t> ويتراوح الوزن الجزيئي </a:t>
            </a:r>
            <a:r>
              <a:rPr lang="ar-IQ" sz="2400" b="1" dirty="0" err="1"/>
              <a:t>للامايلوز</a:t>
            </a:r>
            <a:r>
              <a:rPr lang="ar-IQ" sz="2400" b="1" dirty="0"/>
              <a:t> بين بضعة الالف الى خمسين الف .</a:t>
            </a:r>
          </a:p>
        </p:txBody>
      </p:sp>
      <p:sp>
        <p:nvSpPr>
          <p:cNvPr id="3" name="AutoShape 2" descr="blob:https://web.telegram.org/e2e7bf2c-1ddf-4628-8134-81662d37e64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512" y="3330205"/>
            <a:ext cx="8784976" cy="2839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3081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4440"/>
            <a:ext cx="9144000" cy="10064294"/>
          </a:xfrm>
          <a:prstGeom prst="rect">
            <a:avLst/>
          </a:prstGeom>
        </p:spPr>
        <p:txBody>
          <a:bodyPr wrap="square">
            <a:spAutoFit/>
          </a:bodyPr>
          <a:lstStyle/>
          <a:p>
            <a:pPr algn="just" rtl="1"/>
            <a:r>
              <a:rPr lang="ar-IQ" sz="2400" b="1" dirty="0" err="1" smtClean="0"/>
              <a:t>الامايلوبكتين</a:t>
            </a:r>
            <a:r>
              <a:rPr lang="ar-IQ" sz="2400" b="1" dirty="0" smtClean="0"/>
              <a:t> </a:t>
            </a:r>
            <a:r>
              <a:rPr lang="ar-IQ" sz="2400" b="1" dirty="0"/>
              <a:t>هو سلسلة متفرعة من وحدات الكلوكوز ترتبط عبر الاواصر (  4-1) </a:t>
            </a:r>
            <a:r>
              <a:rPr lang="el-GR" sz="2400" b="1" dirty="0"/>
              <a:t>α.</a:t>
            </a:r>
            <a:r>
              <a:rPr lang="ar-IQ" sz="2400" b="1" dirty="0"/>
              <a:t>       </a:t>
            </a:r>
            <a:r>
              <a:rPr lang="el-GR" sz="2400" b="1" dirty="0"/>
              <a:t>(  6-1) α </a:t>
            </a:r>
            <a:r>
              <a:rPr lang="ar-IQ" sz="2400" b="1" dirty="0"/>
              <a:t>ويكون التفرع في سلسلة. </a:t>
            </a:r>
            <a:r>
              <a:rPr lang="ar-IQ" sz="2400" b="1" dirty="0" err="1" smtClean="0"/>
              <a:t>الامايلوبكتين</a:t>
            </a:r>
            <a:r>
              <a:rPr lang="ar-IQ" sz="2400" b="1" dirty="0" smtClean="0"/>
              <a:t> </a:t>
            </a:r>
            <a:r>
              <a:rPr lang="ar-IQ" sz="2400" b="1" dirty="0"/>
              <a:t>عبر الاواصر (  6-1) </a:t>
            </a:r>
            <a:r>
              <a:rPr lang="el-GR" sz="2400" b="1" dirty="0"/>
              <a:t>α </a:t>
            </a:r>
            <a:r>
              <a:rPr lang="ar-IQ" sz="2400" b="1" dirty="0"/>
              <a:t>ويتراوح عدد وحدات الكلوكوز لكل تفرع (12 وحده) كما يحدث التفرع عند حوالي(  24-30) وحدة كلوكوز ويتراوح الوزن الجزيئي </a:t>
            </a:r>
            <a:r>
              <a:rPr lang="ar-IQ" sz="2400" b="1" dirty="0" err="1" smtClean="0"/>
              <a:t>للامايلوبكتين</a:t>
            </a:r>
            <a:r>
              <a:rPr lang="ar-IQ" sz="2400" b="1" dirty="0" smtClean="0"/>
              <a:t> </a:t>
            </a:r>
            <a:r>
              <a:rPr lang="ar-IQ" sz="2400" b="1" dirty="0"/>
              <a:t>(1000000-100) احيانا </a:t>
            </a:r>
            <a:r>
              <a:rPr lang="ar-IQ" sz="2400" b="1" dirty="0" smtClean="0"/>
              <a:t>.</a:t>
            </a:r>
          </a:p>
          <a:p>
            <a:pPr algn="just" rtl="1"/>
            <a:endParaRPr lang="ar-IQ" sz="2400" b="1" dirty="0"/>
          </a:p>
          <a:p>
            <a:pPr algn="just" rtl="1"/>
            <a:endParaRPr lang="ar-IQ" sz="2400" b="1" dirty="0" smtClean="0"/>
          </a:p>
          <a:p>
            <a:pPr algn="just" rtl="1"/>
            <a:endParaRPr lang="ar-IQ" sz="2400" b="1" dirty="0"/>
          </a:p>
          <a:p>
            <a:pPr algn="just" rtl="1"/>
            <a:endParaRPr lang="ar-IQ" sz="2400" b="1" dirty="0" smtClean="0"/>
          </a:p>
          <a:p>
            <a:pPr algn="just" rtl="1"/>
            <a:endParaRPr lang="ar-IQ" sz="2400" b="1" dirty="0"/>
          </a:p>
          <a:p>
            <a:pPr algn="just" rtl="1"/>
            <a:endParaRPr lang="ar-IQ" sz="2400" b="1" dirty="0" smtClean="0"/>
          </a:p>
          <a:p>
            <a:pPr algn="just" rtl="1"/>
            <a:endParaRPr lang="ar-IQ" sz="2400" b="1" dirty="0"/>
          </a:p>
          <a:p>
            <a:pPr algn="just" rtl="1"/>
            <a:endParaRPr lang="ar-IQ" sz="2400" b="1" dirty="0" smtClean="0"/>
          </a:p>
          <a:p>
            <a:pPr algn="just" rtl="1"/>
            <a:endParaRPr lang="ar-IQ" sz="2400" b="1" dirty="0"/>
          </a:p>
          <a:p>
            <a:pPr algn="just" rtl="1"/>
            <a:endParaRPr lang="ar-IQ" sz="2400" b="1" dirty="0" smtClean="0"/>
          </a:p>
          <a:p>
            <a:pPr algn="just" rtl="1"/>
            <a:endParaRPr lang="ar-IQ" sz="2400" b="1" dirty="0"/>
          </a:p>
          <a:p>
            <a:pPr algn="just" rtl="1"/>
            <a:endParaRPr lang="ar-IQ" sz="2400" b="1" dirty="0" smtClean="0"/>
          </a:p>
          <a:p>
            <a:pPr algn="just" rtl="1"/>
            <a:endParaRPr lang="en-US" sz="2400" b="1" dirty="0"/>
          </a:p>
          <a:p>
            <a:pPr algn="just" rtl="1"/>
            <a:endParaRPr lang="en-US" sz="2400" b="1" dirty="0"/>
          </a:p>
          <a:p>
            <a:pPr algn="just" rtl="1"/>
            <a:endParaRPr lang="en-US" sz="2400" b="1" dirty="0"/>
          </a:p>
          <a:p>
            <a:pPr algn="just" rtl="1"/>
            <a:endParaRPr lang="en-US" sz="2400" b="1" dirty="0"/>
          </a:p>
          <a:p>
            <a:pPr algn="just" rtl="1"/>
            <a:endParaRPr lang="en-US" sz="2400" b="1" dirty="0"/>
          </a:p>
          <a:p>
            <a:pPr algn="just" rtl="1"/>
            <a:endParaRPr lang="en-US" sz="2400" b="1" dirty="0"/>
          </a:p>
          <a:p>
            <a:pPr algn="just" rtl="1"/>
            <a:endParaRPr lang="en-US" sz="2400" b="1" dirty="0"/>
          </a:p>
          <a:p>
            <a:pPr algn="just" rtl="1"/>
            <a:endParaRPr lang="en-US" sz="2400" b="1" dirty="0"/>
          </a:p>
          <a:p>
            <a:pPr algn="just" rtl="1"/>
            <a:endParaRPr lang="ar-IQ" sz="2400" b="1" dirty="0"/>
          </a:p>
          <a:p>
            <a:pPr algn="just" rtl="1"/>
            <a:endParaRPr lang="en-US" sz="2400" b="1" dirty="0"/>
          </a:p>
          <a:p>
            <a:pPr algn="just" rtl="1"/>
            <a:endParaRPr lang="en-US" sz="2400" b="1"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0050" y="2564904"/>
            <a:ext cx="8783899"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39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8847"/>
            <a:ext cx="9145016" cy="6494085"/>
          </a:xfrm>
          <a:prstGeom prst="rect">
            <a:avLst/>
          </a:prstGeom>
        </p:spPr>
        <p:txBody>
          <a:bodyPr wrap="square">
            <a:spAutoFit/>
          </a:bodyPr>
          <a:lstStyle/>
          <a:p>
            <a:pPr algn="just" rtl="1"/>
            <a:r>
              <a:rPr lang="ar-IQ" sz="3200" b="1" dirty="0">
                <a:solidFill>
                  <a:schemeClr val="accent2">
                    <a:lumMod val="75000"/>
                  </a:schemeClr>
                </a:solidFill>
              </a:rPr>
              <a:t>تصنيف السكريات</a:t>
            </a:r>
          </a:p>
          <a:p>
            <a:pPr algn="just" rtl="1"/>
            <a:r>
              <a:rPr lang="ar-IQ" sz="2400" b="1" dirty="0"/>
              <a:t>تصنف السكريات اعتمادا على عدد الوحدات التي تدخل في تركيبها الكيميائي .</a:t>
            </a:r>
          </a:p>
          <a:p>
            <a:pPr algn="just" rtl="1"/>
            <a:r>
              <a:rPr lang="ar-IQ" sz="2400" b="1" dirty="0">
                <a:solidFill>
                  <a:schemeClr val="tx2">
                    <a:lumMod val="60000"/>
                    <a:lumOff val="40000"/>
                  </a:schemeClr>
                </a:solidFill>
              </a:rPr>
              <a:t>1- السكريات الاحادية </a:t>
            </a:r>
            <a:r>
              <a:rPr lang="en-US" sz="2400" b="1" dirty="0" err="1">
                <a:solidFill>
                  <a:schemeClr val="tx2">
                    <a:lumMod val="60000"/>
                    <a:lumOff val="40000"/>
                  </a:schemeClr>
                </a:solidFill>
              </a:rPr>
              <a:t>Monoscharide</a:t>
            </a:r>
            <a:r>
              <a:rPr lang="en-US" sz="2400" b="1" dirty="0">
                <a:solidFill>
                  <a:schemeClr val="tx2">
                    <a:lumMod val="60000"/>
                    <a:lumOff val="40000"/>
                  </a:schemeClr>
                </a:solidFill>
              </a:rPr>
              <a:t> </a:t>
            </a:r>
          </a:p>
          <a:p>
            <a:pPr algn="just" rtl="1"/>
            <a:r>
              <a:rPr lang="ar-IQ" sz="2400" b="1" dirty="0"/>
              <a:t>هي ابسط انواع السكريات وتدعى احيانا بالسكريات البسيطة </a:t>
            </a:r>
            <a:r>
              <a:rPr lang="en-US" sz="2400" b="1" dirty="0"/>
              <a:t>simple sugar </a:t>
            </a:r>
            <a:r>
              <a:rPr lang="ar-IQ" sz="2400" b="1" dirty="0"/>
              <a:t>وهي التي لا يمكن تحليلها الى سكريات ابسط ويمكن تقسيمها اعتمادا على عدد ذرات الكاربون التي تحتويها الى ثلاثية </a:t>
            </a:r>
            <a:r>
              <a:rPr lang="en-US" sz="2400" b="1" dirty="0"/>
              <a:t>triose </a:t>
            </a:r>
            <a:r>
              <a:rPr lang="ar-IQ" sz="2400" b="1" dirty="0"/>
              <a:t>ورباعية </a:t>
            </a:r>
            <a:r>
              <a:rPr lang="en-US" sz="2400" b="1" dirty="0" err="1"/>
              <a:t>titrose</a:t>
            </a:r>
            <a:r>
              <a:rPr lang="en-US" sz="2400" b="1" dirty="0"/>
              <a:t> </a:t>
            </a:r>
            <a:r>
              <a:rPr lang="ar-IQ" sz="2400" b="1" dirty="0"/>
              <a:t>خماسية </a:t>
            </a:r>
            <a:r>
              <a:rPr lang="en-US" sz="2400" b="1" dirty="0"/>
              <a:t>pentose </a:t>
            </a:r>
            <a:r>
              <a:rPr lang="ar-IQ" sz="2400" b="1" dirty="0"/>
              <a:t>سداسية </a:t>
            </a:r>
            <a:r>
              <a:rPr lang="en-US" sz="2400" b="1" dirty="0"/>
              <a:t>hexose</a:t>
            </a:r>
          </a:p>
          <a:p>
            <a:pPr algn="just" rtl="1"/>
            <a:r>
              <a:rPr lang="en-US" sz="2400" b="1" dirty="0">
                <a:solidFill>
                  <a:schemeClr val="tx2">
                    <a:lumMod val="60000"/>
                    <a:lumOff val="40000"/>
                  </a:schemeClr>
                </a:solidFill>
              </a:rPr>
              <a:t>2- </a:t>
            </a:r>
            <a:r>
              <a:rPr lang="ar-IQ" sz="2400" b="1" dirty="0">
                <a:solidFill>
                  <a:schemeClr val="tx2">
                    <a:lumMod val="60000"/>
                    <a:lumOff val="40000"/>
                  </a:schemeClr>
                </a:solidFill>
              </a:rPr>
              <a:t>السكريات قليلة الوحدات </a:t>
            </a:r>
            <a:r>
              <a:rPr lang="en-US" sz="2400" b="1" dirty="0" err="1">
                <a:solidFill>
                  <a:schemeClr val="tx2">
                    <a:lumMod val="60000"/>
                    <a:lumOff val="40000"/>
                  </a:schemeClr>
                </a:solidFill>
              </a:rPr>
              <a:t>oligosccharideiess</a:t>
            </a:r>
            <a:endParaRPr lang="en-US" sz="2400" b="1" dirty="0">
              <a:solidFill>
                <a:schemeClr val="tx2">
                  <a:lumMod val="60000"/>
                  <a:lumOff val="40000"/>
                </a:schemeClr>
              </a:solidFill>
            </a:endParaRPr>
          </a:p>
          <a:p>
            <a:pPr algn="just" rtl="1"/>
            <a:r>
              <a:rPr lang="ar-IQ" sz="2400" b="1" dirty="0"/>
              <a:t>وهي السكريات التي تنتج من اتحاد عدد من وحدات السكر الاحادي (2-10وحدات ) مع بعضها البعض بواسطة اواصر </a:t>
            </a:r>
            <a:r>
              <a:rPr lang="ar-IQ" sz="2400" b="1" dirty="0" err="1"/>
              <a:t>كلايكوسيدية</a:t>
            </a:r>
            <a:r>
              <a:rPr lang="ar-IQ" sz="2400" b="1" dirty="0"/>
              <a:t> ويمكن تقسيمها حسب </a:t>
            </a:r>
            <a:r>
              <a:rPr lang="ar-IQ" sz="2400" b="1" dirty="0" err="1"/>
              <a:t>ماتحتوية</a:t>
            </a:r>
            <a:r>
              <a:rPr lang="ar-IQ" sz="2400" b="1" dirty="0"/>
              <a:t> من وحدات بنائية الى سكريات ثنائية .ثلاثية.  رباعية وهكذا من امثلتها سكر الطعام السكروز وسكر الحليب اللاكتوز . </a:t>
            </a:r>
          </a:p>
          <a:p>
            <a:pPr algn="just" rtl="1"/>
            <a:r>
              <a:rPr lang="ar-IQ" sz="2400" b="1" dirty="0">
                <a:solidFill>
                  <a:schemeClr val="tx2">
                    <a:lumMod val="60000"/>
                    <a:lumOff val="40000"/>
                  </a:schemeClr>
                </a:solidFill>
              </a:rPr>
              <a:t>3- السكريات المتعدد الوحدات </a:t>
            </a:r>
            <a:r>
              <a:rPr lang="en-US" sz="2400" b="1" dirty="0" err="1">
                <a:solidFill>
                  <a:schemeClr val="tx2">
                    <a:lumMod val="60000"/>
                    <a:lumOff val="40000"/>
                  </a:schemeClr>
                </a:solidFill>
              </a:rPr>
              <a:t>polyscharides</a:t>
            </a:r>
            <a:r>
              <a:rPr lang="en-US" sz="2400" b="1" dirty="0">
                <a:solidFill>
                  <a:schemeClr val="tx2">
                    <a:lumMod val="60000"/>
                    <a:lumOff val="40000"/>
                  </a:schemeClr>
                </a:solidFill>
              </a:rPr>
              <a:t> </a:t>
            </a:r>
          </a:p>
          <a:p>
            <a:pPr algn="just" rtl="1"/>
            <a:r>
              <a:rPr lang="ar-IQ" sz="2400" b="1" dirty="0"/>
              <a:t>تتكون السكريات المتعددة من سلاسل طويلة جدا محتوية على عدد من وحدات السكريات الاحادية والتي قد تكون مستقيمة او متفرعة وتوجد في الطبيعة غالبا كجزيئات ذات اوزان جزيئية عالية وتختلف هذه السكريات عن بعضها البعض بنوع وحدات السكر الاحادي المكونة لها وبطول سلاسلها وكذلك طبيعة التفرع ومن امثلتها النشأ -</a:t>
            </a:r>
            <a:r>
              <a:rPr lang="ar-IQ" sz="2400" b="1" dirty="0" err="1"/>
              <a:t>الكلايكوجين</a:t>
            </a:r>
            <a:r>
              <a:rPr lang="ar-IQ" sz="2400" b="1" dirty="0"/>
              <a:t>  - </a:t>
            </a:r>
            <a:r>
              <a:rPr lang="ar-IQ" sz="2400" b="1" dirty="0" err="1"/>
              <a:t>الدكسترين</a:t>
            </a:r>
            <a:r>
              <a:rPr lang="ar-IQ" sz="2400" b="1" dirty="0"/>
              <a:t> - السليلوز .</a:t>
            </a:r>
            <a:endParaRPr lang="en-US" sz="2400" b="1" dirty="0"/>
          </a:p>
        </p:txBody>
      </p:sp>
    </p:spTree>
    <p:extLst>
      <p:ext uri="{BB962C8B-B14F-4D97-AF65-F5344CB8AC3E}">
        <p14:creationId xmlns:p14="http://schemas.microsoft.com/office/powerpoint/2010/main" val="2108343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7770" y="181856"/>
            <a:ext cx="8898726" cy="3908762"/>
          </a:xfrm>
          <a:prstGeom prst="rect">
            <a:avLst/>
          </a:prstGeom>
        </p:spPr>
        <p:txBody>
          <a:bodyPr wrap="square">
            <a:spAutoFit/>
          </a:bodyPr>
          <a:lstStyle/>
          <a:p>
            <a:pPr algn="just" rtl="1"/>
            <a:r>
              <a:rPr lang="ar-IQ" sz="3200" b="1" dirty="0">
                <a:solidFill>
                  <a:schemeClr val="accent2">
                    <a:lumMod val="75000"/>
                  </a:schemeClr>
                </a:solidFill>
              </a:rPr>
              <a:t>2- </a:t>
            </a:r>
            <a:r>
              <a:rPr lang="ar-IQ" sz="3200" b="1" dirty="0" err="1">
                <a:solidFill>
                  <a:schemeClr val="accent2">
                    <a:lumMod val="75000"/>
                  </a:schemeClr>
                </a:solidFill>
              </a:rPr>
              <a:t>الكلايكوجين</a:t>
            </a:r>
            <a:r>
              <a:rPr lang="ar-IQ" sz="3200" b="1" dirty="0">
                <a:solidFill>
                  <a:schemeClr val="accent2">
                    <a:lumMod val="75000"/>
                  </a:schemeClr>
                </a:solidFill>
              </a:rPr>
              <a:t> </a:t>
            </a:r>
            <a:r>
              <a:rPr lang="en-US" sz="3200" b="1" dirty="0">
                <a:solidFill>
                  <a:schemeClr val="accent2">
                    <a:lumMod val="75000"/>
                  </a:schemeClr>
                </a:solidFill>
              </a:rPr>
              <a:t>Glycogen </a:t>
            </a:r>
          </a:p>
          <a:p>
            <a:pPr algn="just" rtl="1"/>
            <a:r>
              <a:rPr lang="ar-IQ" sz="2400" b="1" dirty="0"/>
              <a:t>هو سكر متعدد متجانس الوحدة الاساسية التركيبية هي سكر الكلوكوز هو سكر متفرع يشبه السكر المتعدد </a:t>
            </a:r>
            <a:r>
              <a:rPr lang="ar-IQ" sz="2400" b="1" dirty="0" err="1"/>
              <a:t>الامايلوبكتين</a:t>
            </a:r>
            <a:r>
              <a:rPr lang="ar-IQ" sz="2400" b="1" dirty="0"/>
              <a:t> ولكن </a:t>
            </a:r>
            <a:r>
              <a:rPr lang="ar-IQ" sz="2400" b="1" dirty="0" err="1"/>
              <a:t>الكلايكوجين</a:t>
            </a:r>
            <a:r>
              <a:rPr lang="ar-IQ" sz="2400" b="1" dirty="0"/>
              <a:t> يكون اكثر تفرعا.  </a:t>
            </a:r>
          </a:p>
          <a:p>
            <a:pPr algn="just" rtl="1"/>
            <a:r>
              <a:rPr lang="ar-IQ" sz="2400" b="1" dirty="0"/>
              <a:t>يمتلك </a:t>
            </a:r>
            <a:r>
              <a:rPr lang="ar-IQ" sz="2400" b="1" dirty="0" err="1"/>
              <a:t>الكلايكوجين</a:t>
            </a:r>
            <a:r>
              <a:rPr lang="ar-IQ" sz="2400" b="1" dirty="0"/>
              <a:t> نوعين من الاواصر هما (  4-1) </a:t>
            </a:r>
            <a:r>
              <a:rPr lang="en-US" sz="2400" b="1" dirty="0"/>
              <a:t> </a:t>
            </a:r>
            <a:r>
              <a:rPr lang="el-GR" sz="2400" b="1" dirty="0"/>
              <a:t>α </a:t>
            </a:r>
            <a:r>
              <a:rPr lang="ar-IQ" sz="2400" b="1" dirty="0"/>
              <a:t>في السلسلة الخطية و(  6 -1)</a:t>
            </a:r>
            <a:r>
              <a:rPr lang="el-GR" sz="2400" b="1" dirty="0"/>
              <a:t> α </a:t>
            </a:r>
            <a:r>
              <a:rPr lang="ar-IQ" sz="2400" b="1" dirty="0"/>
              <a:t> في نقطة التفرع ويحدث التفرع عند كل (12-8) جزيئة كلوكوز .ان السلسلة المستقيمة في </a:t>
            </a:r>
            <a:r>
              <a:rPr lang="ar-IQ" sz="2400" b="1" dirty="0" err="1"/>
              <a:t>الكلايكوجين</a:t>
            </a:r>
            <a:r>
              <a:rPr lang="ar-IQ" sz="2400" b="1" dirty="0"/>
              <a:t> تكون اقصر من السلسلة </a:t>
            </a:r>
            <a:r>
              <a:rPr lang="ar-IQ" sz="2400" b="1" dirty="0" err="1"/>
              <a:t>المستقيمه</a:t>
            </a:r>
            <a:r>
              <a:rPr lang="ar-IQ" sz="2400" b="1" dirty="0"/>
              <a:t> او الخطية في </a:t>
            </a:r>
            <a:r>
              <a:rPr lang="ar-IQ" sz="2400" b="1" dirty="0" err="1"/>
              <a:t>الامايلوبكتين</a:t>
            </a:r>
            <a:r>
              <a:rPr lang="ar-IQ" sz="2400" b="1" dirty="0"/>
              <a:t> .</a:t>
            </a:r>
          </a:p>
          <a:p>
            <a:pPr algn="just" rtl="1"/>
            <a:r>
              <a:rPr lang="ar-IQ" sz="2400" b="1" dirty="0"/>
              <a:t>وان عدد الاواصر </a:t>
            </a:r>
            <a:r>
              <a:rPr lang="ar-IQ" sz="2400" b="1" dirty="0" err="1"/>
              <a:t>الكلايكوسيدية</a:t>
            </a:r>
            <a:r>
              <a:rPr lang="ar-IQ" sz="2400" b="1" dirty="0"/>
              <a:t> في نقطة التفرع </a:t>
            </a:r>
            <a:r>
              <a:rPr lang="ar-IQ" sz="2400" b="1" dirty="0" err="1"/>
              <a:t>للكلايكوجين</a:t>
            </a:r>
            <a:r>
              <a:rPr lang="ar-IQ" sz="2400" b="1" dirty="0"/>
              <a:t> تكون اكثر من </a:t>
            </a:r>
            <a:r>
              <a:rPr lang="ar-IQ" sz="2400" b="1" dirty="0" err="1"/>
              <a:t>الامايلو</a:t>
            </a:r>
            <a:r>
              <a:rPr lang="ar-IQ" sz="2400" b="1" dirty="0"/>
              <a:t> بكتين .</a:t>
            </a:r>
          </a:p>
          <a:p>
            <a:pPr algn="just" rtl="1"/>
            <a:r>
              <a:rPr lang="ar-IQ" sz="2400" b="1" dirty="0"/>
              <a:t>يمثل </a:t>
            </a:r>
            <a:r>
              <a:rPr lang="ar-IQ" sz="2400" b="1" dirty="0" err="1"/>
              <a:t>الكلايكوجين</a:t>
            </a:r>
            <a:r>
              <a:rPr lang="ar-IQ" sz="2400" b="1" dirty="0"/>
              <a:t> خزين الطاقة الحيواني </a:t>
            </a:r>
            <a:r>
              <a:rPr lang="ar-IQ" sz="2400" b="1" dirty="0" err="1"/>
              <a:t>لانه</a:t>
            </a:r>
            <a:r>
              <a:rPr lang="ar-IQ" sz="2400" b="1" dirty="0"/>
              <a:t> يخزن الطاقة في الحيوان ويسمى ايضا</a:t>
            </a:r>
            <a:endParaRPr lang="en-US" sz="2400" b="1" dirty="0"/>
          </a:p>
          <a:p>
            <a:pPr algn="just" rtl="1"/>
            <a:r>
              <a:rPr lang="ar-IQ" sz="2400" b="1" dirty="0"/>
              <a:t> ( النشأ الحيواني ) ويوجد في الكبد والعضلات</a:t>
            </a:r>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1383" y="4090618"/>
            <a:ext cx="8191500" cy="263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73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5008" y="116632"/>
            <a:ext cx="8928992" cy="2739211"/>
          </a:xfrm>
          <a:prstGeom prst="rect">
            <a:avLst/>
          </a:prstGeom>
        </p:spPr>
        <p:txBody>
          <a:bodyPr wrap="square">
            <a:spAutoFit/>
          </a:bodyPr>
          <a:lstStyle/>
          <a:p>
            <a:pPr algn="just" rtl="1"/>
            <a:r>
              <a:rPr lang="ar-IQ" sz="2800" b="1" dirty="0">
                <a:solidFill>
                  <a:schemeClr val="accent2">
                    <a:lumMod val="75000"/>
                  </a:schemeClr>
                </a:solidFill>
              </a:rPr>
              <a:t>3-السليلوز </a:t>
            </a:r>
            <a:r>
              <a:rPr lang="en-US" sz="2800" b="1" dirty="0" err="1">
                <a:solidFill>
                  <a:schemeClr val="accent2">
                    <a:lumMod val="75000"/>
                  </a:schemeClr>
                </a:solidFill>
              </a:rPr>
              <a:t>Celluose</a:t>
            </a:r>
            <a:r>
              <a:rPr lang="en-US" sz="2800" b="1" dirty="0">
                <a:solidFill>
                  <a:schemeClr val="accent2">
                    <a:lumMod val="75000"/>
                  </a:schemeClr>
                </a:solidFill>
              </a:rPr>
              <a:t> </a:t>
            </a:r>
          </a:p>
          <a:p>
            <a:pPr algn="just" rtl="1"/>
            <a:r>
              <a:rPr lang="ar-IQ" sz="2400" b="1" dirty="0"/>
              <a:t>هو سكر متعدد يعد </a:t>
            </a:r>
            <a:r>
              <a:rPr lang="ar-IQ" sz="2400" b="1" dirty="0" err="1"/>
              <a:t>الماده</a:t>
            </a:r>
            <a:r>
              <a:rPr lang="ar-IQ" sz="2400" b="1" dirty="0"/>
              <a:t> الاساسية المكونة للنبات فهو </a:t>
            </a:r>
            <a:r>
              <a:rPr lang="ar-IQ" sz="2400" b="1" dirty="0" smtClean="0"/>
              <a:t>يكون على </a:t>
            </a:r>
            <a:r>
              <a:rPr lang="ar-IQ" sz="2400" b="1" dirty="0"/>
              <a:t>الاقل 50%من تركيب جدار الخلية النباتية اما شعيرات القطن فتحتوي 90-98 % سليلوز ويتألف من سلسلة مستقيمه من وحدات الكلوكوز المرتبطة مع بعضها </a:t>
            </a:r>
            <a:r>
              <a:rPr lang="ar-IQ" sz="2400" b="1" dirty="0" err="1"/>
              <a:t>بالاواصر</a:t>
            </a:r>
            <a:r>
              <a:rPr lang="ar-IQ" sz="2400" b="1" dirty="0"/>
              <a:t> </a:t>
            </a:r>
            <a:r>
              <a:rPr lang="ar-IQ" sz="2400" b="1" dirty="0" err="1"/>
              <a:t>الكلايكوسية</a:t>
            </a:r>
            <a:r>
              <a:rPr lang="ar-IQ" sz="2400" b="1" dirty="0"/>
              <a:t>  . (  4-1)  </a:t>
            </a:r>
            <a:r>
              <a:rPr lang="el-GR" sz="2400" b="1" dirty="0"/>
              <a:t>β </a:t>
            </a:r>
            <a:r>
              <a:rPr lang="en-US" sz="2400" b="1" dirty="0"/>
              <a:t>-</a:t>
            </a:r>
            <a:endParaRPr lang="el-GR" sz="2400" b="1" dirty="0"/>
          </a:p>
          <a:p>
            <a:pPr algn="just" rtl="1"/>
            <a:r>
              <a:rPr lang="ar-IQ" sz="2400" b="1" dirty="0"/>
              <a:t>يتراوح الوزن الجزيئي للسليلوز في الانواع المختلفة من النباتات من 50 الف الى 2.5 مليون  وترتبط سلاسل السليلوز مع بعضها البعض بواسطة اواصر هيدروجينية مستعرضة . </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3266" y="3645024"/>
            <a:ext cx="8372475"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0135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892480" cy="2062103"/>
          </a:xfrm>
          <a:prstGeom prst="rect">
            <a:avLst/>
          </a:prstGeom>
        </p:spPr>
        <p:txBody>
          <a:bodyPr wrap="square">
            <a:spAutoFit/>
          </a:bodyPr>
          <a:lstStyle/>
          <a:p>
            <a:pPr algn="just" rtl="1"/>
            <a:r>
              <a:rPr lang="ar-IQ" sz="3200" b="1" dirty="0">
                <a:solidFill>
                  <a:schemeClr val="accent2">
                    <a:lumMod val="75000"/>
                  </a:schemeClr>
                </a:solidFill>
              </a:rPr>
              <a:t>5-الانيولين  </a:t>
            </a:r>
            <a:r>
              <a:rPr lang="ar-IQ" sz="3200" b="1" dirty="0" smtClean="0">
                <a:solidFill>
                  <a:schemeClr val="accent2">
                    <a:lumMod val="75000"/>
                  </a:schemeClr>
                </a:solidFill>
              </a:rPr>
              <a:t>(</a:t>
            </a:r>
            <a:r>
              <a:rPr lang="en-US" sz="3200" b="1" dirty="0" smtClean="0">
                <a:solidFill>
                  <a:schemeClr val="accent2">
                    <a:lumMod val="75000"/>
                  </a:schemeClr>
                </a:solidFill>
              </a:rPr>
              <a:t>Inulin </a:t>
            </a:r>
            <a:r>
              <a:rPr lang="ar-IQ" sz="3200" b="1" dirty="0" err="1">
                <a:solidFill>
                  <a:schemeClr val="accent2">
                    <a:lumMod val="75000"/>
                  </a:schemeClr>
                </a:solidFill>
              </a:rPr>
              <a:t>الفركتوسان</a:t>
            </a:r>
            <a:r>
              <a:rPr lang="ar-IQ" sz="3200" b="1" dirty="0">
                <a:solidFill>
                  <a:schemeClr val="accent2">
                    <a:lumMod val="75000"/>
                  </a:schemeClr>
                </a:solidFill>
              </a:rPr>
              <a:t>)</a:t>
            </a:r>
          </a:p>
          <a:p>
            <a:pPr algn="just" rtl="1"/>
            <a:r>
              <a:rPr lang="ar-IQ" sz="2400" b="1" dirty="0"/>
              <a:t>سكر متعدد متجانس يتألف من وحدات الفركتوز المرتبطة مع بعضها البعض بوساطة الاواصر </a:t>
            </a:r>
            <a:r>
              <a:rPr lang="ar-IQ" sz="2400" b="1" dirty="0" err="1"/>
              <a:t>الكلايكوسيدية</a:t>
            </a:r>
            <a:r>
              <a:rPr lang="ar-IQ" sz="2400" b="1" dirty="0"/>
              <a:t> (  2-1) </a:t>
            </a:r>
            <a:r>
              <a:rPr lang="el-GR" sz="2400" b="1" dirty="0"/>
              <a:t>β  </a:t>
            </a:r>
            <a:r>
              <a:rPr lang="ar-IQ" sz="2400" b="1" dirty="0"/>
              <a:t>وهو من السكريات المتعددة الخازنة للطاقة ويذوب في الماء الدافئ ولذلك يستخدم </a:t>
            </a:r>
            <a:r>
              <a:rPr lang="ar-IQ" sz="2400" b="1" dirty="0" err="1"/>
              <a:t>فسلجيا</a:t>
            </a:r>
            <a:r>
              <a:rPr lang="ar-IQ" sz="2400" b="1" dirty="0"/>
              <a:t> في تحديد سرعة الترشيح في الكلية ويوجد في نبات الخرشوف .</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2625" y="2492896"/>
            <a:ext cx="7778750" cy="3891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8022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928992" cy="1692771"/>
          </a:xfrm>
          <a:prstGeom prst="rect">
            <a:avLst/>
          </a:prstGeom>
        </p:spPr>
        <p:txBody>
          <a:bodyPr wrap="square">
            <a:spAutoFit/>
          </a:bodyPr>
          <a:lstStyle/>
          <a:p>
            <a:pPr algn="just" rtl="1"/>
            <a:r>
              <a:rPr lang="ar-IQ" sz="3200" b="1" dirty="0">
                <a:solidFill>
                  <a:schemeClr val="accent2">
                    <a:lumMod val="75000"/>
                  </a:schemeClr>
                </a:solidFill>
              </a:rPr>
              <a:t>6- </a:t>
            </a:r>
            <a:r>
              <a:rPr lang="ar-IQ" sz="3200" b="1" dirty="0" err="1">
                <a:solidFill>
                  <a:schemeClr val="accent2">
                    <a:lumMod val="75000"/>
                  </a:schemeClr>
                </a:solidFill>
              </a:rPr>
              <a:t>الكايتين</a:t>
            </a:r>
            <a:r>
              <a:rPr lang="ar-IQ" sz="3200" b="1" dirty="0">
                <a:solidFill>
                  <a:schemeClr val="accent2">
                    <a:lumMod val="75000"/>
                  </a:schemeClr>
                </a:solidFill>
              </a:rPr>
              <a:t> </a:t>
            </a:r>
            <a:r>
              <a:rPr lang="en-US" sz="3200" b="1" dirty="0" err="1">
                <a:solidFill>
                  <a:schemeClr val="accent2">
                    <a:lumMod val="75000"/>
                  </a:schemeClr>
                </a:solidFill>
              </a:rPr>
              <a:t>Caitin</a:t>
            </a:r>
            <a:r>
              <a:rPr lang="en-US" sz="3200" b="1" dirty="0">
                <a:solidFill>
                  <a:schemeClr val="accent2">
                    <a:lumMod val="75000"/>
                  </a:schemeClr>
                </a:solidFill>
              </a:rPr>
              <a:t> </a:t>
            </a:r>
          </a:p>
          <a:p>
            <a:pPr algn="just" rtl="1"/>
            <a:r>
              <a:rPr lang="ar-IQ" sz="2400" b="1" dirty="0"/>
              <a:t>هو سكر متعدد يتكون من وحدات متكررة من </a:t>
            </a:r>
            <a:r>
              <a:rPr lang="en-US" sz="2400" b="1" dirty="0"/>
              <a:t>N-</a:t>
            </a:r>
            <a:r>
              <a:rPr lang="en-US" sz="2400" b="1" dirty="0" err="1"/>
              <a:t>actyle</a:t>
            </a:r>
            <a:r>
              <a:rPr lang="en-US" sz="2400" b="1" dirty="0"/>
              <a:t> -D- glucosamine </a:t>
            </a:r>
            <a:r>
              <a:rPr lang="ar-IQ" sz="2400" b="1" dirty="0"/>
              <a:t>المرتبطة عبر الاواصر </a:t>
            </a:r>
            <a:r>
              <a:rPr lang="ar-IQ" sz="2400" b="1" dirty="0" err="1"/>
              <a:t>الكلايكوسيدية</a:t>
            </a:r>
            <a:r>
              <a:rPr lang="ar-IQ" sz="2400" b="1" dirty="0"/>
              <a:t> (  4-1) </a:t>
            </a:r>
            <a:r>
              <a:rPr lang="el-GR" sz="2400" b="1" dirty="0"/>
              <a:t>β </a:t>
            </a:r>
            <a:r>
              <a:rPr lang="ar-IQ" sz="2400" b="1" dirty="0"/>
              <a:t>ويوجد </a:t>
            </a:r>
            <a:r>
              <a:rPr lang="ar-IQ" sz="2400" b="1" dirty="0" err="1"/>
              <a:t>الكايتين</a:t>
            </a:r>
            <a:r>
              <a:rPr lang="ar-IQ" sz="2400" b="1" dirty="0"/>
              <a:t> في القشرة الصلبة للحشرات مثل الروبيان والسرطان وعلية فأن دوره حماية الحشرات من المؤثرات الخارجية .</a:t>
            </a:r>
          </a:p>
        </p:txBody>
      </p:sp>
    </p:spTree>
    <p:extLst>
      <p:ext uri="{BB962C8B-B14F-4D97-AF65-F5344CB8AC3E}">
        <p14:creationId xmlns:p14="http://schemas.microsoft.com/office/powerpoint/2010/main" val="3146553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16632"/>
            <a:ext cx="8870482" cy="1692771"/>
          </a:xfrm>
          <a:prstGeom prst="rect">
            <a:avLst/>
          </a:prstGeom>
        </p:spPr>
        <p:txBody>
          <a:bodyPr wrap="square">
            <a:spAutoFit/>
          </a:bodyPr>
          <a:lstStyle/>
          <a:p>
            <a:pPr algn="just" rtl="1"/>
            <a:r>
              <a:rPr lang="ar-IQ" sz="3200" b="1" dirty="0">
                <a:solidFill>
                  <a:schemeClr val="accent2">
                    <a:lumMod val="75000"/>
                  </a:schemeClr>
                </a:solidFill>
              </a:rPr>
              <a:t>السكريات المتعددة غير المتجانسة </a:t>
            </a:r>
            <a:r>
              <a:rPr lang="en-US" sz="3200" b="1" dirty="0" err="1">
                <a:solidFill>
                  <a:schemeClr val="accent2">
                    <a:lumMod val="75000"/>
                  </a:schemeClr>
                </a:solidFill>
              </a:rPr>
              <a:t>Hetropolysccharides</a:t>
            </a:r>
            <a:r>
              <a:rPr lang="en-US" sz="3200" b="1" dirty="0">
                <a:solidFill>
                  <a:schemeClr val="accent2">
                    <a:lumMod val="75000"/>
                  </a:schemeClr>
                </a:solidFill>
              </a:rPr>
              <a:t> </a:t>
            </a:r>
          </a:p>
          <a:p>
            <a:pPr algn="just" rtl="1"/>
            <a:r>
              <a:rPr lang="ar-IQ" sz="2400" b="1" dirty="0"/>
              <a:t>هي السكريات التي تتألف من نوعين او اكثر من وحدات السكر الاحادي المتكررة ومشتقاتها مثل حامض </a:t>
            </a:r>
            <a:r>
              <a:rPr lang="ar-IQ" sz="2400" b="1" dirty="0" err="1"/>
              <a:t>حامض</a:t>
            </a:r>
            <a:r>
              <a:rPr lang="ar-IQ" sz="2400" b="1" dirty="0"/>
              <a:t> </a:t>
            </a:r>
            <a:r>
              <a:rPr lang="ar-IQ" sz="2400" b="1" dirty="0" err="1"/>
              <a:t>الهيالورنيك</a:t>
            </a:r>
            <a:r>
              <a:rPr lang="ar-IQ" sz="2400" b="1" dirty="0"/>
              <a:t> </a:t>
            </a:r>
            <a:r>
              <a:rPr lang="ar-IQ" sz="2400" b="1" dirty="0" err="1"/>
              <a:t>والهيبارين</a:t>
            </a:r>
            <a:r>
              <a:rPr lang="ar-IQ" sz="2400" b="1" dirty="0"/>
              <a:t> و </a:t>
            </a:r>
            <a:r>
              <a:rPr lang="ar-IQ" sz="2400" b="1" dirty="0" err="1"/>
              <a:t>والكوندرويتين</a:t>
            </a:r>
            <a:r>
              <a:rPr lang="ar-IQ" sz="2400" b="1" dirty="0"/>
              <a:t> وحامض </a:t>
            </a:r>
            <a:r>
              <a:rPr lang="ar-IQ" sz="2400" b="1" dirty="0" err="1"/>
              <a:t>البكتيك</a:t>
            </a:r>
            <a:r>
              <a:rPr lang="ar-IQ" sz="2400" b="1" dirty="0"/>
              <a:t> .</a:t>
            </a:r>
          </a:p>
        </p:txBody>
      </p:sp>
      <p:sp>
        <p:nvSpPr>
          <p:cNvPr id="3" name="مستطيل 2"/>
          <p:cNvSpPr/>
          <p:nvPr/>
        </p:nvSpPr>
        <p:spPr>
          <a:xfrm>
            <a:off x="107504" y="1997839"/>
            <a:ext cx="8870482" cy="2739211"/>
          </a:xfrm>
          <a:prstGeom prst="rect">
            <a:avLst/>
          </a:prstGeom>
        </p:spPr>
        <p:txBody>
          <a:bodyPr wrap="square">
            <a:spAutoFit/>
          </a:bodyPr>
          <a:lstStyle/>
          <a:p>
            <a:pPr algn="just" rtl="1"/>
            <a:r>
              <a:rPr lang="ar-IQ" sz="2800" b="1" dirty="0">
                <a:solidFill>
                  <a:schemeClr val="accent2">
                    <a:lumMod val="75000"/>
                  </a:schemeClr>
                </a:solidFill>
              </a:rPr>
              <a:t>حامض </a:t>
            </a:r>
            <a:r>
              <a:rPr lang="ar-IQ" sz="2800" b="1" dirty="0" err="1">
                <a:solidFill>
                  <a:schemeClr val="accent2">
                    <a:lumMod val="75000"/>
                  </a:schemeClr>
                </a:solidFill>
              </a:rPr>
              <a:t>الهيالورونيك</a:t>
            </a:r>
            <a:r>
              <a:rPr lang="ar-IQ" sz="2800" b="1" dirty="0">
                <a:solidFill>
                  <a:schemeClr val="accent2">
                    <a:lumMod val="75000"/>
                  </a:schemeClr>
                </a:solidFill>
              </a:rPr>
              <a:t> </a:t>
            </a:r>
            <a:r>
              <a:rPr lang="en-US" sz="2800" b="1" dirty="0">
                <a:solidFill>
                  <a:schemeClr val="accent2">
                    <a:lumMod val="75000"/>
                  </a:schemeClr>
                </a:solidFill>
              </a:rPr>
              <a:t>Hyaluronic acid </a:t>
            </a:r>
          </a:p>
          <a:p>
            <a:pPr algn="just" rtl="1"/>
            <a:r>
              <a:rPr lang="ar-IQ" sz="2400" b="1" dirty="0"/>
              <a:t>هو سكر متعدد غير متجانس مخاطي حامضي ويتكون من وحدتي السكر المتكررة المشتقة وهما(  حامض </a:t>
            </a:r>
            <a:r>
              <a:rPr lang="ar-IQ" sz="2400" b="1" dirty="0" err="1"/>
              <a:t>الكلوكورونيك</a:t>
            </a:r>
            <a:r>
              <a:rPr lang="ar-IQ" sz="2400" b="1" dirty="0"/>
              <a:t> و </a:t>
            </a:r>
            <a:r>
              <a:rPr lang="en-US" sz="2400" b="1" dirty="0"/>
              <a:t>N-</a:t>
            </a:r>
            <a:r>
              <a:rPr lang="ar-IQ" sz="2400" b="1" dirty="0"/>
              <a:t>أ- </a:t>
            </a:r>
            <a:r>
              <a:rPr lang="ar-IQ" sz="2400" b="1" dirty="0" err="1"/>
              <a:t>استايل</a:t>
            </a:r>
            <a:r>
              <a:rPr lang="ar-IQ" sz="2400" b="1" dirty="0"/>
              <a:t> كلوكوز امين ) المرتبطتين </a:t>
            </a:r>
            <a:r>
              <a:rPr lang="ar-IQ" sz="2400" b="1" dirty="0" err="1"/>
              <a:t>بالاصرة</a:t>
            </a:r>
            <a:r>
              <a:rPr lang="ar-IQ" sz="2400" b="1" dirty="0"/>
              <a:t> </a:t>
            </a:r>
            <a:r>
              <a:rPr lang="ar-IQ" sz="2400" b="1" dirty="0" err="1"/>
              <a:t>الكلايكوسيدية</a:t>
            </a:r>
            <a:r>
              <a:rPr lang="ar-IQ" sz="2400" b="1" dirty="0"/>
              <a:t>( 3-1 )</a:t>
            </a:r>
            <a:r>
              <a:rPr lang="el-GR" sz="2400" b="1" dirty="0"/>
              <a:t>β .</a:t>
            </a:r>
          </a:p>
          <a:p>
            <a:pPr algn="just" rtl="1"/>
            <a:r>
              <a:rPr lang="ar-IQ" sz="2400" b="1" dirty="0"/>
              <a:t>هذا السكر عبارة عن مادة هلامية جيلاتينية يوجد في الفراغات البينية في خلايا الحيوانات الراقية ويمتلك هذا السكر لزوجة عالية بسبب وزنه الجزيئي العالي الذي يصل الى 5*10^5. ويوجد هذا السكر في السائل الزجاجي للعين وفي سرة الانسان.</a:t>
            </a:r>
          </a:p>
        </p:txBody>
      </p:sp>
    </p:spTree>
    <p:extLst>
      <p:ext uri="{BB962C8B-B14F-4D97-AF65-F5344CB8AC3E}">
        <p14:creationId xmlns:p14="http://schemas.microsoft.com/office/powerpoint/2010/main" val="828594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5" y="7130974"/>
            <a:ext cx="8748464" cy="810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332656"/>
            <a:ext cx="8376833" cy="6336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8101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856984" cy="4585871"/>
          </a:xfrm>
          <a:prstGeom prst="rect">
            <a:avLst/>
          </a:prstGeom>
        </p:spPr>
        <p:txBody>
          <a:bodyPr wrap="square">
            <a:spAutoFit/>
          </a:bodyPr>
          <a:lstStyle/>
          <a:p>
            <a:pPr algn="just" rtl="1"/>
            <a:r>
              <a:rPr lang="ar-IQ" sz="3200" b="1" dirty="0" err="1">
                <a:solidFill>
                  <a:schemeClr val="accent2">
                    <a:lumMod val="75000"/>
                  </a:schemeClr>
                </a:solidFill>
              </a:rPr>
              <a:t>الهيبارين</a:t>
            </a:r>
            <a:r>
              <a:rPr lang="ar-IQ" sz="3200" b="1" dirty="0">
                <a:solidFill>
                  <a:schemeClr val="accent2">
                    <a:lumMod val="75000"/>
                  </a:schemeClr>
                </a:solidFill>
              </a:rPr>
              <a:t> </a:t>
            </a:r>
            <a:r>
              <a:rPr lang="en-US" sz="3200" b="1" dirty="0">
                <a:solidFill>
                  <a:schemeClr val="accent2">
                    <a:lumMod val="75000"/>
                  </a:schemeClr>
                </a:solidFill>
              </a:rPr>
              <a:t>Heparin</a:t>
            </a:r>
          </a:p>
          <a:p>
            <a:pPr algn="just" rtl="1"/>
            <a:r>
              <a:rPr lang="ar-IQ" sz="2400" b="1" dirty="0"/>
              <a:t>هو سكر متعدد غير متجانس حامضي يحتوي على الكبريت يتألف من وحدتي السكر المشتق ( حامض </a:t>
            </a:r>
            <a:r>
              <a:rPr lang="ar-IQ" sz="2400" b="1" dirty="0" err="1"/>
              <a:t>الكلوكورونيك</a:t>
            </a:r>
            <a:r>
              <a:rPr lang="ar-IQ" sz="2400" b="1" dirty="0"/>
              <a:t> -2-كبيريتات و2</a:t>
            </a:r>
            <a:r>
              <a:rPr lang="en-US" sz="2400" b="1" dirty="0"/>
              <a:t>N- </a:t>
            </a:r>
            <a:r>
              <a:rPr lang="ar-IQ" sz="2400" b="1" dirty="0"/>
              <a:t>كبريتات .6-كبريتات كلوكوز امين .</a:t>
            </a:r>
            <a:r>
              <a:rPr lang="ar-IQ" sz="2400" b="1" dirty="0" err="1"/>
              <a:t>بالاصرة</a:t>
            </a:r>
            <a:r>
              <a:rPr lang="ar-IQ" sz="2400" b="1" dirty="0"/>
              <a:t> </a:t>
            </a:r>
            <a:r>
              <a:rPr lang="ar-IQ" sz="2400" b="1" dirty="0" err="1"/>
              <a:t>الكلايكوسيدية</a:t>
            </a:r>
            <a:r>
              <a:rPr lang="ar-IQ" sz="2400" b="1" dirty="0"/>
              <a:t> (4-1)</a:t>
            </a:r>
            <a:r>
              <a:rPr lang="el-GR" sz="2400" b="1" dirty="0"/>
              <a:t>α </a:t>
            </a:r>
            <a:r>
              <a:rPr lang="ar-IQ" sz="2400" b="1" dirty="0"/>
              <a:t>ويعد </a:t>
            </a:r>
            <a:r>
              <a:rPr lang="ar-IQ" sz="2400" b="1" dirty="0" err="1"/>
              <a:t>الهيبارين</a:t>
            </a:r>
            <a:r>
              <a:rPr lang="ar-IQ" sz="2400" b="1" dirty="0"/>
              <a:t> مادة مضادة لتخثر الدم يوجد في الكبد والرئتان وجدران الشرايين ومعظم الخلايا .</a:t>
            </a:r>
            <a:endParaRPr lang="en-US" sz="2400" b="1" dirty="0"/>
          </a:p>
          <a:p>
            <a:pPr algn="just" rtl="1"/>
            <a:endParaRPr lang="en-US" sz="3200" b="1" dirty="0">
              <a:solidFill>
                <a:schemeClr val="accent2">
                  <a:lumMod val="75000"/>
                </a:schemeClr>
              </a:solidFill>
            </a:endParaRPr>
          </a:p>
          <a:p>
            <a:pPr algn="just" rtl="1"/>
            <a:r>
              <a:rPr lang="ar-IQ" sz="3200" b="1" dirty="0" err="1">
                <a:solidFill>
                  <a:schemeClr val="accent2">
                    <a:lumMod val="75000"/>
                  </a:schemeClr>
                </a:solidFill>
              </a:rPr>
              <a:t>الكوندروتين</a:t>
            </a:r>
            <a:r>
              <a:rPr lang="ar-IQ" sz="3200" b="1" dirty="0">
                <a:solidFill>
                  <a:schemeClr val="accent2">
                    <a:lumMod val="75000"/>
                  </a:schemeClr>
                </a:solidFill>
              </a:rPr>
              <a:t> </a:t>
            </a:r>
            <a:r>
              <a:rPr lang="en-US" sz="3200" b="1" dirty="0" err="1">
                <a:solidFill>
                  <a:schemeClr val="accent2">
                    <a:lumMod val="75000"/>
                  </a:schemeClr>
                </a:solidFill>
              </a:rPr>
              <a:t>chondrotin</a:t>
            </a:r>
            <a:endParaRPr lang="en-US" sz="3200" b="1" dirty="0">
              <a:solidFill>
                <a:schemeClr val="accent2">
                  <a:lumMod val="75000"/>
                </a:schemeClr>
              </a:solidFill>
            </a:endParaRPr>
          </a:p>
          <a:p>
            <a:pPr algn="just" rtl="1"/>
            <a:r>
              <a:rPr lang="ar-IQ" sz="2400" b="1" dirty="0"/>
              <a:t>هو سكر متعدد غير متجانس كبريتي يتألف من وحدتي السكر المشتق ( </a:t>
            </a:r>
            <a:r>
              <a:rPr lang="en-US" sz="2400" b="1" dirty="0"/>
              <a:t>N- </a:t>
            </a:r>
            <a:r>
              <a:rPr lang="ar-IQ" sz="2400" b="1" dirty="0"/>
              <a:t>استيل - </a:t>
            </a:r>
            <a:r>
              <a:rPr lang="ar-IQ" sz="2400" b="1" dirty="0" err="1"/>
              <a:t>كالكتوز</a:t>
            </a:r>
            <a:r>
              <a:rPr lang="ar-IQ" sz="2400" b="1" dirty="0"/>
              <a:t> امين -6-كبريتات وحامض </a:t>
            </a:r>
            <a:r>
              <a:rPr lang="ar-IQ" sz="2400" b="1" dirty="0" err="1"/>
              <a:t>الكلوكورونيك</a:t>
            </a:r>
            <a:r>
              <a:rPr lang="ar-IQ" sz="2400" b="1" dirty="0"/>
              <a:t> </a:t>
            </a:r>
            <a:r>
              <a:rPr lang="ar-IQ" sz="2400" b="1" dirty="0" err="1"/>
              <a:t>بالاصرة</a:t>
            </a:r>
            <a:r>
              <a:rPr lang="ar-IQ" sz="2400" b="1" dirty="0"/>
              <a:t> </a:t>
            </a:r>
            <a:r>
              <a:rPr lang="ar-IQ" sz="2400" b="1" dirty="0" err="1"/>
              <a:t>الكلايكوسيدية</a:t>
            </a:r>
            <a:r>
              <a:rPr lang="ar-IQ" sz="2400" b="1" dirty="0"/>
              <a:t> (3-1)</a:t>
            </a:r>
            <a:r>
              <a:rPr lang="el-GR" sz="2400" b="1" dirty="0"/>
              <a:t>β .</a:t>
            </a:r>
            <a:r>
              <a:rPr lang="ar-IQ" sz="2400" b="1" dirty="0"/>
              <a:t>يوجد في الغضاريف والاوتار والعظام .</a:t>
            </a:r>
          </a:p>
          <a:p>
            <a:pPr algn="just" rtl="1"/>
            <a:endParaRPr lang="ar-IQ" sz="2400" b="1" dirty="0"/>
          </a:p>
        </p:txBody>
      </p:sp>
    </p:spTree>
    <p:extLst>
      <p:ext uri="{BB962C8B-B14F-4D97-AF65-F5344CB8AC3E}">
        <p14:creationId xmlns:p14="http://schemas.microsoft.com/office/powerpoint/2010/main" val="36994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16632"/>
            <a:ext cx="8892480" cy="3539430"/>
          </a:xfrm>
          <a:prstGeom prst="rect">
            <a:avLst/>
          </a:prstGeom>
        </p:spPr>
        <p:txBody>
          <a:bodyPr wrap="square">
            <a:spAutoFit/>
          </a:bodyPr>
          <a:lstStyle/>
          <a:p>
            <a:pPr algn="just" rtl="1"/>
            <a:r>
              <a:rPr lang="ar-IQ" sz="3200" b="1" dirty="0">
                <a:solidFill>
                  <a:schemeClr val="accent2">
                    <a:lumMod val="75000"/>
                  </a:schemeClr>
                </a:solidFill>
              </a:rPr>
              <a:t>السكريات الاحادية </a:t>
            </a:r>
            <a:r>
              <a:rPr lang="en-US" sz="3200" b="1" dirty="0" err="1">
                <a:solidFill>
                  <a:schemeClr val="accent2">
                    <a:lumMod val="75000"/>
                  </a:schemeClr>
                </a:solidFill>
              </a:rPr>
              <a:t>Monosccharides</a:t>
            </a:r>
            <a:r>
              <a:rPr lang="en-US" sz="3200" b="1" dirty="0">
                <a:solidFill>
                  <a:schemeClr val="accent2">
                    <a:lumMod val="75000"/>
                  </a:schemeClr>
                </a:solidFill>
              </a:rPr>
              <a:t> </a:t>
            </a:r>
          </a:p>
          <a:p>
            <a:pPr algn="just" rtl="1"/>
            <a:endParaRPr lang="en-US" sz="2400" b="1" dirty="0"/>
          </a:p>
          <a:p>
            <a:pPr algn="just" rtl="1"/>
            <a:r>
              <a:rPr lang="ar-IQ" sz="2400" b="1" dirty="0"/>
              <a:t>وهي ابسط انواع السكريات </a:t>
            </a:r>
            <a:r>
              <a:rPr lang="ar-IQ" sz="2400" b="1" dirty="0" err="1"/>
              <a:t>لانها</a:t>
            </a:r>
            <a:r>
              <a:rPr lang="ar-IQ" sz="2400" b="1" dirty="0"/>
              <a:t> تتكون من جزيئة واحدة وتمتلك الصيغة </a:t>
            </a:r>
            <a:r>
              <a:rPr lang="en-US" sz="2400" b="1" dirty="0" err="1"/>
              <a:t>Cn</a:t>
            </a:r>
            <a:r>
              <a:rPr lang="en-US" sz="2400" b="1" dirty="0"/>
              <a:t>(H2O)n </a:t>
            </a:r>
            <a:r>
              <a:rPr lang="ar-IQ" sz="2400" b="1" dirty="0"/>
              <a:t>حيث ان </a:t>
            </a:r>
            <a:r>
              <a:rPr lang="en-US" sz="2400" b="1" dirty="0"/>
              <a:t>n= 1.2.3.4.5… ..</a:t>
            </a:r>
          </a:p>
          <a:p>
            <a:pPr algn="just" rtl="1"/>
            <a:r>
              <a:rPr lang="ar-IQ" sz="2400" b="1" dirty="0"/>
              <a:t>ان </a:t>
            </a:r>
            <a:r>
              <a:rPr lang="en-US" sz="2400" b="1" dirty="0"/>
              <a:t> n </a:t>
            </a:r>
            <a:r>
              <a:rPr lang="ar-IQ" sz="2400" b="1" dirty="0"/>
              <a:t>تمثل عدد ذرات الكاربون فعندما تكون </a:t>
            </a:r>
            <a:r>
              <a:rPr lang="en-US" sz="2400" b="1" dirty="0"/>
              <a:t>n=3 </a:t>
            </a:r>
            <a:r>
              <a:rPr lang="ar-IQ" sz="2400" b="1" dirty="0"/>
              <a:t>يكون السكر ثلاثي </a:t>
            </a:r>
            <a:r>
              <a:rPr lang="en-US" sz="2400" b="1" dirty="0"/>
              <a:t>triose </a:t>
            </a:r>
            <a:r>
              <a:rPr lang="ar-IQ" sz="2400" b="1" dirty="0"/>
              <a:t>وهي ابسط انواع السكريات ومن. امثلتها </a:t>
            </a:r>
            <a:r>
              <a:rPr lang="ar-IQ" sz="2400" b="1" dirty="0" err="1"/>
              <a:t>الكليسيرل</a:t>
            </a:r>
            <a:r>
              <a:rPr lang="ar-IQ" sz="2400" b="1" dirty="0"/>
              <a:t> </a:t>
            </a:r>
            <a:r>
              <a:rPr lang="ar-IQ" sz="2400" b="1" dirty="0" err="1"/>
              <a:t>ديهايد</a:t>
            </a:r>
            <a:r>
              <a:rPr lang="ar-IQ" sz="2400" b="1" dirty="0"/>
              <a:t> </a:t>
            </a:r>
            <a:r>
              <a:rPr lang="en-US" sz="2400" b="1" dirty="0"/>
              <a:t>Glyceraldehyde </a:t>
            </a:r>
            <a:r>
              <a:rPr lang="ar-IQ" sz="2400" b="1" dirty="0"/>
              <a:t>كسكر </a:t>
            </a:r>
            <a:r>
              <a:rPr lang="ar-IQ" sz="2400" b="1" dirty="0" err="1"/>
              <a:t>الديهايدس</a:t>
            </a:r>
            <a:r>
              <a:rPr lang="ar-IQ" sz="2400" b="1" dirty="0"/>
              <a:t> واسيتون ثنائي الهيدروكسيد </a:t>
            </a:r>
            <a:r>
              <a:rPr lang="en-US" sz="2400" b="1" dirty="0" err="1"/>
              <a:t>dihydroxyaceton</a:t>
            </a:r>
            <a:r>
              <a:rPr lang="en-US" sz="2400" b="1" dirty="0"/>
              <a:t> </a:t>
            </a:r>
            <a:r>
              <a:rPr lang="ar-IQ" sz="2400" b="1" dirty="0"/>
              <a:t>كسكر </a:t>
            </a:r>
            <a:r>
              <a:rPr lang="ar-IQ" sz="2400" b="1" dirty="0" err="1"/>
              <a:t>كيتوني</a:t>
            </a:r>
            <a:r>
              <a:rPr lang="ar-IQ" sz="2400" b="1" dirty="0"/>
              <a:t> وعندما </a:t>
            </a:r>
            <a:r>
              <a:rPr lang="en-US" sz="2400" b="1" dirty="0"/>
              <a:t>n=4 </a:t>
            </a:r>
            <a:r>
              <a:rPr lang="ar-IQ" sz="2400" b="1" dirty="0"/>
              <a:t>تسمى السكريات الرباعية </a:t>
            </a:r>
            <a:r>
              <a:rPr lang="en-US" sz="2400" b="1" dirty="0" err="1"/>
              <a:t>tetrose</a:t>
            </a:r>
            <a:r>
              <a:rPr lang="en-US" sz="2400" b="1" dirty="0"/>
              <a:t> </a:t>
            </a:r>
            <a:r>
              <a:rPr lang="ar-IQ" sz="2400" b="1" dirty="0"/>
              <a:t>و</a:t>
            </a:r>
            <a:r>
              <a:rPr lang="en-US" sz="2400" b="1" dirty="0"/>
              <a:t>n=5 </a:t>
            </a:r>
            <a:r>
              <a:rPr lang="ar-IQ" sz="2400" b="1" dirty="0"/>
              <a:t>تسمى السكريات الخماسية. </a:t>
            </a:r>
            <a:r>
              <a:rPr lang="en-US" sz="2400" b="1" dirty="0"/>
              <a:t>pentose. </a:t>
            </a:r>
            <a:r>
              <a:rPr lang="ar-IQ" sz="2400" b="1" dirty="0"/>
              <a:t>و</a:t>
            </a:r>
            <a:r>
              <a:rPr lang="en-US" sz="2400" b="1" dirty="0"/>
              <a:t>n=6 </a:t>
            </a:r>
            <a:r>
              <a:rPr lang="ar-IQ" sz="2400" b="1" dirty="0"/>
              <a:t>تسمى السكريات السداسية </a:t>
            </a:r>
            <a:r>
              <a:rPr lang="en-US" sz="2400" b="1" dirty="0"/>
              <a:t>hexose.</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51720" y="3988757"/>
            <a:ext cx="1584176" cy="267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208690" y="4064229"/>
            <a:ext cx="1489323" cy="26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6084168" y="5157192"/>
            <a:ext cx="1728192" cy="461665"/>
          </a:xfrm>
          <a:prstGeom prst="rect">
            <a:avLst/>
          </a:prstGeom>
          <a:noFill/>
        </p:spPr>
        <p:txBody>
          <a:bodyPr wrap="square" rtlCol="0">
            <a:spAutoFit/>
          </a:bodyPr>
          <a:lstStyle/>
          <a:p>
            <a:pPr algn="ctr"/>
            <a:r>
              <a:rPr lang="ar-IQ" sz="2400" b="1" dirty="0" err="1"/>
              <a:t>كليسيرل</a:t>
            </a:r>
            <a:r>
              <a:rPr lang="ar-IQ" sz="2400" b="1" dirty="0"/>
              <a:t> </a:t>
            </a:r>
            <a:r>
              <a:rPr lang="ar-IQ" sz="2400" b="1" dirty="0" err="1"/>
              <a:t>ديهايد</a:t>
            </a:r>
            <a:endParaRPr lang="en-US" b="1" dirty="0"/>
          </a:p>
        </p:txBody>
      </p:sp>
      <p:sp>
        <p:nvSpPr>
          <p:cNvPr id="4" name="مربع نص 3"/>
          <p:cNvSpPr txBox="1"/>
          <p:nvPr/>
        </p:nvSpPr>
        <p:spPr>
          <a:xfrm>
            <a:off x="0" y="5157192"/>
            <a:ext cx="2267744" cy="830997"/>
          </a:xfrm>
          <a:prstGeom prst="rect">
            <a:avLst/>
          </a:prstGeom>
          <a:noFill/>
        </p:spPr>
        <p:txBody>
          <a:bodyPr wrap="square" rtlCol="0">
            <a:spAutoFit/>
          </a:bodyPr>
          <a:lstStyle/>
          <a:p>
            <a:pPr algn="ctr"/>
            <a:r>
              <a:rPr lang="ar-IQ" dirty="0"/>
              <a:t>ا</a:t>
            </a:r>
            <a:r>
              <a:rPr lang="ar-IQ" sz="2400" b="1" dirty="0"/>
              <a:t>سيتون </a:t>
            </a:r>
            <a:r>
              <a:rPr lang="ar-IQ" sz="2400" b="1"/>
              <a:t>ثنائي الهيدروكسيد</a:t>
            </a:r>
            <a:endParaRPr lang="en-US" dirty="0"/>
          </a:p>
        </p:txBody>
      </p:sp>
    </p:spTree>
    <p:extLst>
      <p:ext uri="{BB962C8B-B14F-4D97-AF65-F5344CB8AC3E}">
        <p14:creationId xmlns:p14="http://schemas.microsoft.com/office/powerpoint/2010/main" val="256090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27037"/>
            <a:ext cx="8676456" cy="5632311"/>
          </a:xfrm>
          <a:prstGeom prst="rect">
            <a:avLst/>
          </a:prstGeom>
        </p:spPr>
        <p:txBody>
          <a:bodyPr wrap="square">
            <a:spAutoFit/>
          </a:bodyPr>
          <a:lstStyle/>
          <a:p>
            <a:pPr algn="just" rtl="1"/>
            <a:r>
              <a:rPr lang="ar-IQ" sz="2400" b="1" dirty="0"/>
              <a:t>وفي معظم السكريات الاحادية تحتوي كل ذرة كاربون عدا واحده على مجموعة </a:t>
            </a:r>
            <a:r>
              <a:rPr lang="ar-IQ" sz="2400" b="1" dirty="0" err="1"/>
              <a:t>هيدروكسيل</a:t>
            </a:r>
            <a:r>
              <a:rPr lang="ar-IQ" sz="2400" b="1" dirty="0"/>
              <a:t> اما </a:t>
            </a:r>
            <a:r>
              <a:rPr lang="ar-IQ" sz="2400" b="1" dirty="0" smtClean="0"/>
              <a:t>الذرة </a:t>
            </a:r>
            <a:r>
              <a:rPr lang="ar-IQ" sz="2400" b="1" dirty="0"/>
              <a:t>المتبقية تحتوي على مجموعة </a:t>
            </a:r>
            <a:r>
              <a:rPr lang="ar-IQ" sz="2400" b="1" dirty="0" err="1"/>
              <a:t>كاربونيل</a:t>
            </a:r>
            <a:r>
              <a:rPr lang="ar-IQ" sz="2400" b="1" dirty="0"/>
              <a:t> </a:t>
            </a:r>
            <a:r>
              <a:rPr lang="ar-IQ" sz="2400" b="1" dirty="0" err="1"/>
              <a:t>فأذا</a:t>
            </a:r>
            <a:r>
              <a:rPr lang="ar-IQ" sz="2400" b="1" dirty="0"/>
              <a:t> كانت مجموعة </a:t>
            </a:r>
            <a:r>
              <a:rPr lang="ar-IQ" sz="2400" b="1" dirty="0" err="1"/>
              <a:t>الكاربونيل</a:t>
            </a:r>
            <a:r>
              <a:rPr lang="ar-IQ" sz="2400" b="1" dirty="0"/>
              <a:t> في نهاية السلسلة اي طرفية  فيعتبر السكر الاحادي </a:t>
            </a:r>
            <a:r>
              <a:rPr lang="ar-IQ" sz="2400" b="1" dirty="0" err="1"/>
              <a:t>الديهايدي</a:t>
            </a:r>
            <a:r>
              <a:rPr lang="ar-IQ" sz="2400" b="1" dirty="0"/>
              <a:t> </a:t>
            </a:r>
            <a:r>
              <a:rPr lang="en-US" sz="2400" b="1" dirty="0">
                <a:solidFill>
                  <a:srgbClr val="FF0000"/>
                </a:solidFill>
              </a:rPr>
              <a:t>aldose</a:t>
            </a:r>
            <a:r>
              <a:rPr lang="en-US" sz="2400" b="1" dirty="0"/>
              <a:t> </a:t>
            </a:r>
            <a:r>
              <a:rPr lang="ar-IQ" sz="2400" b="1" dirty="0"/>
              <a:t>اما اذا كانت مجموعة </a:t>
            </a:r>
            <a:r>
              <a:rPr lang="ar-IQ" sz="2400" b="1" dirty="0" err="1"/>
              <a:t>الكاربونيل</a:t>
            </a:r>
            <a:r>
              <a:rPr lang="ar-IQ" sz="2400" b="1" dirty="0"/>
              <a:t> في اي موقع اخر في السلسلة فيعتبر السكر الاحادي </a:t>
            </a:r>
            <a:r>
              <a:rPr lang="ar-IQ" sz="2400" b="1" dirty="0" err="1"/>
              <a:t>كيتوني</a:t>
            </a:r>
            <a:r>
              <a:rPr lang="ar-IQ" sz="2400" b="1" dirty="0"/>
              <a:t> </a:t>
            </a:r>
            <a:r>
              <a:rPr lang="en-US" sz="2400" b="1" dirty="0" err="1">
                <a:solidFill>
                  <a:srgbClr val="FF0000"/>
                </a:solidFill>
              </a:rPr>
              <a:t>ketose</a:t>
            </a:r>
            <a:r>
              <a:rPr lang="en-US" sz="2400" b="1" dirty="0">
                <a:solidFill>
                  <a:srgbClr val="FF0000"/>
                </a:solidFill>
              </a:rPr>
              <a:t> </a:t>
            </a:r>
            <a:r>
              <a:rPr lang="en-US" sz="2400" b="1" dirty="0" smtClean="0"/>
              <a:t>.</a:t>
            </a:r>
            <a:endParaRPr lang="ar-IQ" sz="2400" b="1" dirty="0" smtClean="0"/>
          </a:p>
          <a:p>
            <a:pPr algn="just" rtl="1"/>
            <a:endParaRPr lang="en-US" sz="2400" b="1" dirty="0"/>
          </a:p>
          <a:p>
            <a:pPr algn="just" rtl="1"/>
            <a:r>
              <a:rPr lang="ar-IQ" sz="2400" b="1" dirty="0"/>
              <a:t>من السكريات الاحادية </a:t>
            </a:r>
            <a:r>
              <a:rPr lang="ar-IQ" sz="2400" b="1" dirty="0" err="1"/>
              <a:t>المهمه</a:t>
            </a:r>
            <a:r>
              <a:rPr lang="ar-IQ" sz="2400" b="1" dirty="0"/>
              <a:t> </a:t>
            </a:r>
            <a:r>
              <a:rPr lang="ar-IQ" sz="2400" b="1" dirty="0" smtClean="0"/>
              <a:t>حياتيا</a:t>
            </a:r>
          </a:p>
          <a:p>
            <a:pPr algn="justLow" rtl="1"/>
            <a:r>
              <a:rPr lang="ar-IQ" sz="2400" b="1" dirty="0" smtClean="0"/>
              <a:t> </a:t>
            </a:r>
            <a:r>
              <a:rPr lang="ar-IQ" sz="2400" b="1" dirty="0"/>
              <a:t>هي السكريات الخماسية والسكريات السداسية فالسكريات الخماسية </a:t>
            </a:r>
            <a:r>
              <a:rPr lang="ar-IQ" sz="2400" b="1" dirty="0" err="1"/>
              <a:t>الالديهايدية</a:t>
            </a:r>
            <a:r>
              <a:rPr lang="ar-IQ" sz="2400" b="1" dirty="0"/>
              <a:t> </a:t>
            </a:r>
            <a:r>
              <a:rPr lang="en-US" sz="2400" b="1" dirty="0"/>
              <a:t> </a:t>
            </a:r>
            <a:r>
              <a:rPr lang="en-US" sz="2400" b="1" dirty="0" err="1">
                <a:solidFill>
                  <a:srgbClr val="FF0000"/>
                </a:solidFill>
              </a:rPr>
              <a:t>aldopentose</a:t>
            </a:r>
            <a:r>
              <a:rPr lang="en-US" sz="2400" b="1" dirty="0">
                <a:solidFill>
                  <a:srgbClr val="FF0000"/>
                </a:solidFill>
              </a:rPr>
              <a:t> </a:t>
            </a:r>
            <a:r>
              <a:rPr lang="ar-IQ" sz="2400" b="1" dirty="0"/>
              <a:t>تدخل في التركيب الكيميائي </a:t>
            </a:r>
            <a:r>
              <a:rPr lang="ar-IQ" sz="2400" b="1" dirty="0" err="1"/>
              <a:t>للنيوكليوتيدات</a:t>
            </a:r>
            <a:r>
              <a:rPr lang="ar-IQ" sz="2400" b="1" dirty="0"/>
              <a:t> والاحماض النووية وعدد من مرافقات الانزيمات حيث يدخل السكر </a:t>
            </a:r>
            <a:r>
              <a:rPr lang="en-US" sz="2400" b="1" dirty="0"/>
              <a:t>  </a:t>
            </a:r>
            <a:endParaRPr lang="ar-IQ" sz="2400" b="1" dirty="0" smtClean="0"/>
          </a:p>
          <a:p>
            <a:pPr algn="justLow" rtl="1"/>
            <a:r>
              <a:rPr lang="en-US" sz="2400" b="1" dirty="0" smtClean="0"/>
              <a:t>     </a:t>
            </a:r>
            <a:r>
              <a:rPr lang="en-US" sz="2400" b="1" dirty="0"/>
              <a:t>-D  Ribose- D-  </a:t>
            </a:r>
            <a:r>
              <a:rPr lang="ar-IQ" sz="2400" b="1" dirty="0" err="1" smtClean="0"/>
              <a:t>رايبوز</a:t>
            </a:r>
            <a:r>
              <a:rPr lang="ar-IQ" sz="2400" b="1" dirty="0" smtClean="0"/>
              <a:t> </a:t>
            </a:r>
            <a:r>
              <a:rPr lang="ar-IQ" sz="2400" b="1" dirty="0"/>
              <a:t>في تركيب الحامض النووي </a:t>
            </a:r>
            <a:r>
              <a:rPr lang="ar-IQ" sz="2400" b="1" dirty="0" err="1"/>
              <a:t>الرايبوزي</a:t>
            </a:r>
            <a:r>
              <a:rPr lang="ar-IQ" sz="2400" b="1" dirty="0"/>
              <a:t> </a:t>
            </a:r>
            <a:r>
              <a:rPr lang="en-US" sz="2400" b="1" dirty="0"/>
              <a:t> RNA </a:t>
            </a:r>
            <a:r>
              <a:rPr lang="ar-IQ" sz="2400" b="1" dirty="0"/>
              <a:t>و</a:t>
            </a:r>
            <a:r>
              <a:rPr lang="en-US" sz="2400" b="1" dirty="0"/>
              <a:t> </a:t>
            </a:r>
            <a:r>
              <a:rPr lang="ar-IQ" sz="2400" b="1" dirty="0"/>
              <a:t>بعض مرافقات الانزيمات </a:t>
            </a:r>
            <a:r>
              <a:rPr lang="en-US" sz="2400" b="1" dirty="0"/>
              <a:t>NAD </a:t>
            </a:r>
            <a:r>
              <a:rPr lang="ar-IQ" sz="2400" b="1" dirty="0"/>
              <a:t>و </a:t>
            </a:r>
            <a:r>
              <a:rPr lang="en-US" sz="2400" b="1" dirty="0"/>
              <a:t>FAD </a:t>
            </a:r>
            <a:endParaRPr lang="ar-IQ" sz="2400" b="1" dirty="0" smtClean="0"/>
          </a:p>
          <a:p>
            <a:pPr algn="justLow" rtl="1"/>
            <a:endParaRPr lang="ar-IQ" sz="2400" b="1" dirty="0" smtClean="0"/>
          </a:p>
          <a:p>
            <a:pPr algn="justLow" rtl="1"/>
            <a:r>
              <a:rPr lang="ar-IQ" sz="2400" b="1" dirty="0" smtClean="0"/>
              <a:t>ويوجد </a:t>
            </a:r>
            <a:r>
              <a:rPr lang="ar-IQ" sz="2400" b="1" dirty="0"/>
              <a:t>السكر الخماسي </a:t>
            </a:r>
            <a:r>
              <a:rPr lang="en-US" sz="2400" b="1" dirty="0"/>
              <a:t>D- </a:t>
            </a:r>
            <a:r>
              <a:rPr lang="ar-IQ" sz="2400" b="1" dirty="0" err="1" smtClean="0"/>
              <a:t>ارابينو</a:t>
            </a:r>
            <a:r>
              <a:rPr lang="en-US" sz="2400" b="1" dirty="0" smtClean="0"/>
              <a:t>   </a:t>
            </a:r>
            <a:r>
              <a:rPr lang="en-US" sz="2400" b="1" dirty="0"/>
              <a:t>D- Arabinose  </a:t>
            </a:r>
            <a:r>
              <a:rPr lang="ar-IQ" sz="2400" b="1" dirty="0"/>
              <a:t>في الصمغ العربي وفي جدران الخلايا النباتية كما يوجد </a:t>
            </a:r>
            <a:r>
              <a:rPr lang="en-US" sz="2400" b="1" dirty="0"/>
              <a:t>D- </a:t>
            </a:r>
            <a:r>
              <a:rPr lang="ar-IQ" sz="2400" b="1" dirty="0" err="1"/>
              <a:t>زايلوز</a:t>
            </a:r>
            <a:r>
              <a:rPr lang="ar-IQ" sz="2400" b="1" dirty="0"/>
              <a:t> </a:t>
            </a:r>
            <a:r>
              <a:rPr lang="en-US" sz="2400" b="1" dirty="0"/>
              <a:t>D- </a:t>
            </a:r>
            <a:r>
              <a:rPr lang="ar-IQ" sz="2400" b="1" dirty="0" err="1"/>
              <a:t>زايلوز</a:t>
            </a:r>
            <a:r>
              <a:rPr lang="ar-IQ" sz="2400" b="1" dirty="0"/>
              <a:t>. في الخشب </a:t>
            </a:r>
            <a:r>
              <a:rPr lang="ar-IQ" sz="2400" b="1" dirty="0" err="1"/>
              <a:t>وعرانيص</a:t>
            </a:r>
            <a:r>
              <a:rPr lang="ar-IQ" sz="2400" b="1" dirty="0"/>
              <a:t> الذرى .</a:t>
            </a:r>
            <a:endParaRPr lang="en-US" sz="2400" b="1" dirty="0"/>
          </a:p>
        </p:txBody>
      </p:sp>
    </p:spTree>
    <p:extLst>
      <p:ext uri="{BB962C8B-B14F-4D97-AF65-F5344CB8AC3E}">
        <p14:creationId xmlns:p14="http://schemas.microsoft.com/office/powerpoint/2010/main" val="214728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95536" y="332656"/>
            <a:ext cx="8568952" cy="6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04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258" y="260647"/>
            <a:ext cx="8918229" cy="4524315"/>
          </a:xfrm>
          <a:prstGeom prst="rect">
            <a:avLst/>
          </a:prstGeom>
        </p:spPr>
        <p:txBody>
          <a:bodyPr wrap="square">
            <a:spAutoFit/>
          </a:bodyPr>
          <a:lstStyle/>
          <a:p>
            <a:pPr algn="just" rtl="1"/>
            <a:r>
              <a:rPr lang="ar-IQ" sz="2400" b="1" dirty="0" smtClean="0"/>
              <a:t>اما السكريات </a:t>
            </a:r>
            <a:r>
              <a:rPr lang="ar-IQ" sz="2400" b="1" dirty="0"/>
              <a:t>السداسية فهي السكريات الاكثر انتشارا ولها اهمية غذائية </a:t>
            </a:r>
            <a:r>
              <a:rPr lang="ar-IQ" sz="2400" b="1" dirty="0" err="1"/>
              <a:t>وفسيلوجية</a:t>
            </a:r>
            <a:r>
              <a:rPr lang="ar-IQ" sz="2400" b="1" dirty="0"/>
              <a:t> </a:t>
            </a:r>
            <a:r>
              <a:rPr lang="ar-IQ" sz="2400" b="1" dirty="0" smtClean="0"/>
              <a:t>منها سكر </a:t>
            </a:r>
          </a:p>
          <a:p>
            <a:pPr algn="just" rtl="1"/>
            <a:r>
              <a:rPr lang="en-US" sz="2400" b="1" dirty="0" smtClean="0"/>
              <a:t>-D</a:t>
            </a:r>
            <a:r>
              <a:rPr lang="ar-IQ" sz="2400" b="1" dirty="0"/>
              <a:t>كلوكوز </a:t>
            </a:r>
            <a:r>
              <a:rPr lang="en-US" sz="2400" b="1" dirty="0">
                <a:solidFill>
                  <a:schemeClr val="tx2">
                    <a:lumMod val="60000"/>
                    <a:lumOff val="40000"/>
                  </a:schemeClr>
                </a:solidFill>
              </a:rPr>
              <a:t>D- glucose</a:t>
            </a:r>
            <a:r>
              <a:rPr lang="ar-IQ" sz="2400" b="1" dirty="0"/>
              <a:t>هو سكر الدم والسائل الخلوي  </a:t>
            </a:r>
            <a:r>
              <a:rPr lang="ar-IQ" sz="2400" b="1" dirty="0" smtClean="0"/>
              <a:t>وتستخدمه </a:t>
            </a:r>
            <a:r>
              <a:rPr lang="ar-IQ" sz="2400" b="1" dirty="0"/>
              <a:t>الخلية مصدرا للطاقة  وهو موجود في عصير الفواكه ينتج من تحلل النشأ .</a:t>
            </a:r>
            <a:endParaRPr lang="en-US" sz="2400" b="1" dirty="0"/>
          </a:p>
          <a:p>
            <a:pPr algn="just" rtl="1"/>
            <a:endParaRPr lang="en-US" sz="2400" b="1" dirty="0">
              <a:solidFill>
                <a:schemeClr val="tx2">
                  <a:lumMod val="60000"/>
                  <a:lumOff val="40000"/>
                </a:schemeClr>
              </a:solidFill>
            </a:endParaRPr>
          </a:p>
          <a:p>
            <a:pPr algn="just" rtl="1"/>
            <a:r>
              <a:rPr lang="en-US" sz="2400" b="1" dirty="0">
                <a:solidFill>
                  <a:schemeClr val="tx2">
                    <a:lumMod val="60000"/>
                    <a:lumOff val="40000"/>
                  </a:schemeClr>
                </a:solidFill>
              </a:rPr>
              <a:t>-D</a:t>
            </a:r>
            <a:r>
              <a:rPr lang="ar-IQ" sz="2400" b="1" dirty="0">
                <a:solidFill>
                  <a:schemeClr val="tx2">
                    <a:lumMod val="60000"/>
                    <a:lumOff val="40000"/>
                  </a:schemeClr>
                </a:solidFill>
              </a:rPr>
              <a:t>فركتوز </a:t>
            </a:r>
            <a:r>
              <a:rPr lang="en-US" sz="2400" b="1" dirty="0">
                <a:solidFill>
                  <a:schemeClr val="tx2">
                    <a:lumMod val="60000"/>
                    <a:lumOff val="40000"/>
                  </a:schemeClr>
                </a:solidFill>
              </a:rPr>
              <a:t>D-fructose </a:t>
            </a:r>
          </a:p>
          <a:p>
            <a:pPr algn="just" rtl="1"/>
            <a:r>
              <a:rPr lang="ar-IQ" sz="2400" b="1" dirty="0"/>
              <a:t>هو اكثر السكريات حلاوة في المذاق  كما انه يتحول في الكبد والامعاء الى سكر الكلوكوز حيث يستفاد منه الجسم في العمليات الحياتية المختلفة ويوجد الفركتوز في عصير الفاكهة والعسل وينتج من تحلل السكر المتعدد </a:t>
            </a:r>
            <a:r>
              <a:rPr lang="ar-IQ" sz="2400" b="1" dirty="0" err="1"/>
              <a:t>الانيولين</a:t>
            </a:r>
            <a:r>
              <a:rPr lang="ar-IQ" sz="2400" b="1" dirty="0"/>
              <a:t> .</a:t>
            </a:r>
            <a:endParaRPr lang="en-US" sz="2400" b="1" dirty="0"/>
          </a:p>
          <a:p>
            <a:pPr algn="just" rtl="1"/>
            <a:endParaRPr lang="ar-IQ" sz="2400" b="1" dirty="0"/>
          </a:p>
          <a:p>
            <a:pPr algn="just" rtl="1"/>
            <a:r>
              <a:rPr lang="ar-IQ" sz="2400" b="1" dirty="0"/>
              <a:t>اما السكر السداس</a:t>
            </a:r>
            <a:r>
              <a:rPr lang="en-US" sz="2400" b="1" dirty="0"/>
              <a:t>-D</a:t>
            </a:r>
            <a:r>
              <a:rPr lang="en-US" sz="2400" b="1" dirty="0">
                <a:solidFill>
                  <a:schemeClr val="tx2">
                    <a:lumMod val="60000"/>
                    <a:lumOff val="40000"/>
                  </a:schemeClr>
                </a:solidFill>
              </a:rPr>
              <a:t>- </a:t>
            </a:r>
            <a:r>
              <a:rPr lang="ar-IQ" sz="2400" b="1" dirty="0" err="1">
                <a:solidFill>
                  <a:schemeClr val="tx2">
                    <a:lumMod val="60000"/>
                    <a:lumOff val="40000"/>
                  </a:schemeClr>
                </a:solidFill>
              </a:rPr>
              <a:t>مانوز</a:t>
            </a:r>
            <a:r>
              <a:rPr lang="ar-IQ" sz="2400" b="1" dirty="0">
                <a:solidFill>
                  <a:schemeClr val="tx2">
                    <a:lumMod val="60000"/>
                    <a:lumOff val="40000"/>
                  </a:schemeClr>
                </a:solidFill>
              </a:rPr>
              <a:t> </a:t>
            </a:r>
            <a:r>
              <a:rPr lang="ar-IQ" sz="2400" b="1" dirty="0"/>
              <a:t>فيدخل في تركيب السكريات البروتينية وينتج الصمغ </a:t>
            </a:r>
          </a:p>
          <a:p>
            <a:pPr algn="just" rtl="1"/>
            <a:r>
              <a:rPr lang="ar-IQ" sz="2400" b="1" dirty="0"/>
              <a:t>السكر السداسي</a:t>
            </a:r>
            <a:r>
              <a:rPr lang="en-US" sz="2400" b="1" dirty="0"/>
              <a:t>-D</a:t>
            </a:r>
            <a:r>
              <a:rPr lang="ar-IQ" sz="2400" b="1" dirty="0" err="1">
                <a:solidFill>
                  <a:schemeClr val="tx2">
                    <a:lumMod val="60000"/>
                    <a:lumOff val="40000"/>
                  </a:schemeClr>
                </a:solidFill>
              </a:rPr>
              <a:t>كالكتوز</a:t>
            </a:r>
            <a:r>
              <a:rPr lang="ar-IQ" sz="2400" b="1" dirty="0">
                <a:solidFill>
                  <a:schemeClr val="tx2">
                    <a:lumMod val="60000"/>
                    <a:lumOff val="40000"/>
                  </a:schemeClr>
                </a:solidFill>
              </a:rPr>
              <a:t> </a:t>
            </a:r>
            <a:r>
              <a:rPr lang="ar-IQ" sz="2400" b="1" dirty="0"/>
              <a:t>فهو من مكونات سكر الحليب اللاكتوز والسكريات البروتينية</a:t>
            </a:r>
            <a:r>
              <a:rPr lang="en-US" sz="2400" b="1" dirty="0"/>
              <a:t>.</a:t>
            </a:r>
          </a:p>
        </p:txBody>
      </p:sp>
    </p:spTree>
    <p:extLst>
      <p:ext uri="{BB962C8B-B14F-4D97-AF65-F5344CB8AC3E}">
        <p14:creationId xmlns:p14="http://schemas.microsoft.com/office/powerpoint/2010/main" val="386006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7584" y="0"/>
            <a:ext cx="5040560" cy="63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300193" y="116632"/>
            <a:ext cx="2088232" cy="62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64296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2720</TotalTime>
  <Words>2967</Words>
  <Application>Microsoft Office PowerPoint</Application>
  <PresentationFormat>عرض على الشاشة (3:4)‏</PresentationFormat>
  <Paragraphs>199</Paragraphs>
  <Slides>46</Slides>
  <Notes>0</Notes>
  <HiddenSlides>0</HiddenSlides>
  <MMClips>0</MMClips>
  <ScaleCrop>false</ScaleCrop>
  <HeadingPairs>
    <vt:vector size="4" baseType="variant">
      <vt:variant>
        <vt:lpstr>نسق</vt:lpstr>
      </vt:variant>
      <vt:variant>
        <vt:i4>1</vt:i4>
      </vt:variant>
      <vt:variant>
        <vt:lpstr>عناوين الشرائح</vt:lpstr>
      </vt:variant>
      <vt:variant>
        <vt:i4>46</vt:i4>
      </vt:variant>
    </vt:vector>
  </HeadingPairs>
  <TitlesOfParts>
    <vt:vector size="47" baseType="lpstr">
      <vt:lpstr>نسق Office</vt:lpstr>
      <vt:lpstr>الكاربوهيدرات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hp</cp:lastModifiedBy>
  <cp:revision>90</cp:revision>
  <dcterms:created xsi:type="dcterms:W3CDTF">2022-08-31T12:22:36Z</dcterms:created>
  <dcterms:modified xsi:type="dcterms:W3CDTF">2023-09-14T07:21:35Z</dcterms:modified>
</cp:coreProperties>
</file>